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76" r:id="rId2"/>
    <p:sldId id="257" r:id="rId3"/>
  </p:sldIdLst>
  <p:sldSz cx="7596188" cy="10691813"/>
  <p:notesSz cx="6797675" cy="9926638"/>
  <p:defaultTextStyle>
    <a:defPPr>
      <a:defRPr lang="ja-JP"/>
    </a:defPPr>
    <a:lvl1pPr marL="0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kumimoji="1"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009644"/>
    <a:srgbClr val="EBF1DE"/>
    <a:srgbClr val="CCFFCC"/>
    <a:srgbClr val="FFFFCC"/>
    <a:srgbClr val="FF99CC"/>
    <a:srgbClr val="00DE94"/>
    <a:srgbClr val="15FFB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1" autoAdjust="0"/>
    <p:restoredTop sz="95559" autoAdjust="0"/>
  </p:normalViewPr>
  <p:slideViewPr>
    <p:cSldViewPr>
      <p:cViewPr varScale="1">
        <p:scale>
          <a:sx n="40" d="100"/>
          <a:sy n="40" d="100"/>
        </p:scale>
        <p:origin x="1332" y="102"/>
      </p:cViewPr>
      <p:guideLst>
        <p:guide orient="horz" pos="3368"/>
        <p:guide pos="23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5" y="16"/>
            <a:ext cx="2946247" cy="496731"/>
          </a:xfrm>
          <a:prstGeom prst="rect">
            <a:avLst/>
          </a:prstGeom>
        </p:spPr>
        <p:txBody>
          <a:bodyPr vert="horz" lIns="91995" tIns="45998" rIns="91995" bIns="459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827" y="16"/>
            <a:ext cx="2946246" cy="496731"/>
          </a:xfrm>
          <a:prstGeom prst="rect">
            <a:avLst/>
          </a:prstGeom>
        </p:spPr>
        <p:txBody>
          <a:bodyPr vert="horz" lIns="91995" tIns="45998" rIns="91995" bIns="45998" rtlCol="0"/>
          <a:lstStyle>
            <a:lvl1pPr algn="r">
              <a:defRPr sz="1200"/>
            </a:lvl1pPr>
          </a:lstStyle>
          <a:p>
            <a:fld id="{90459D90-5CC9-4A6B-8D11-584D4D3508DA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5" y="9428310"/>
            <a:ext cx="2946247" cy="496730"/>
          </a:xfrm>
          <a:prstGeom prst="rect">
            <a:avLst/>
          </a:prstGeom>
        </p:spPr>
        <p:txBody>
          <a:bodyPr vert="horz" lIns="91995" tIns="45998" rIns="91995" bIns="459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827" y="9428310"/>
            <a:ext cx="2946246" cy="496730"/>
          </a:xfrm>
          <a:prstGeom prst="rect">
            <a:avLst/>
          </a:prstGeom>
        </p:spPr>
        <p:txBody>
          <a:bodyPr vert="horz" lIns="91995" tIns="45998" rIns="91995" bIns="45998" rtlCol="0" anchor="b"/>
          <a:lstStyle>
            <a:lvl1pPr algn="r">
              <a:defRPr sz="1200"/>
            </a:lvl1pPr>
          </a:lstStyle>
          <a:p>
            <a:fld id="{9781D659-179E-47EB-8EAE-9F2FAB513D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1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9714" y="3321395"/>
            <a:ext cx="6456760" cy="229181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9428" y="6058694"/>
            <a:ext cx="5317332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30427" y="571716"/>
            <a:ext cx="1281857" cy="12161937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4857" y="571716"/>
            <a:ext cx="3718968" cy="12161937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0047" y="6870480"/>
            <a:ext cx="6456760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0047" y="4531650"/>
            <a:ext cx="6456760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4859" y="3326345"/>
            <a:ext cx="2500412" cy="9407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911874" y="3326345"/>
            <a:ext cx="2500412" cy="9407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810" y="428168"/>
            <a:ext cx="6836569" cy="17819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9810" y="2393283"/>
            <a:ext cx="3356302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9810" y="3390690"/>
            <a:ext cx="3356302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58760" y="2393283"/>
            <a:ext cx="3357620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58760" y="3390690"/>
            <a:ext cx="3357620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811" y="425693"/>
            <a:ext cx="2499094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69899" y="425696"/>
            <a:ext cx="4246481" cy="9125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9811" y="2237364"/>
            <a:ext cx="2499094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8906" y="7484272"/>
            <a:ext cx="4557713" cy="8835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8906" y="955333"/>
            <a:ext cx="4557713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8906" y="8367833"/>
            <a:ext cx="4557713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9810" y="428168"/>
            <a:ext cx="6836569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9810" y="2494760"/>
            <a:ext cx="6836569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9809" y="9909730"/>
            <a:ext cx="17724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4F9A-A522-4326-8A59-35891DF48A9B}" type="datetimeFigureOut">
              <a:rPr kumimoji="1" lang="ja-JP" altLang="en-US" smtClean="0"/>
              <a:pPr/>
              <a:t>2023/5/2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95364" y="9909730"/>
            <a:ext cx="240546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43935" y="9909730"/>
            <a:ext cx="17724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7588-2D75-424B-AACD-3303C7DAB7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-46661" y="-486742"/>
            <a:ext cx="7642849" cy="823045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40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4000" b="1" dirty="0">
              <a:ln w="10160">
                <a:solidFill>
                  <a:srgbClr val="4BACC6"/>
                </a:solidFill>
                <a:prstDash val="solid"/>
              </a:ln>
              <a:solidFill>
                <a:prstClr val="black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4000" b="1" dirty="0">
                <a:ln w="10160">
                  <a:noFill/>
                  <a:prstDash val="solid"/>
                </a:ln>
                <a:solidFill>
                  <a:srgbClr val="00964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「測量の日」</a:t>
            </a:r>
            <a:r>
              <a:rPr lang="ja-JP" altLang="en-US" sz="4000" b="1" dirty="0">
                <a:ln w="10160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記念フェア</a:t>
            </a:r>
            <a:r>
              <a:rPr lang="en-US" altLang="ja-JP" sz="4000" b="1" dirty="0">
                <a:ln w="10160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2023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日　時：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 </a:t>
            </a:r>
            <a:r>
              <a:rPr lang="ja-JP" altLang="en-US" sz="28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６月</a:t>
            </a:r>
            <a:r>
              <a:rPr lang="en-US" altLang="ja-JP" sz="28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28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20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（火）</a:t>
            </a:r>
            <a:r>
              <a:rPr lang="en-US" altLang="ja-JP" sz="20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lang="ja-JP" altLang="en-US" sz="20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16:30</a:t>
            </a:r>
            <a:endParaRPr lang="ja-JP" altLang="en-US" sz="2000" b="1" dirty="0">
              <a:solidFill>
                <a:srgbClr val="009644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 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 受付開始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場　所：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大阪合同庁舎第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号館 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講堂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 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（大阪市中央区大手前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4-1-76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入場料：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（事前のお申込が必要です）</a:t>
            </a:r>
            <a:endParaRPr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en-US" altLang="ja-JP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ja-JP" altLang="en-US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8755" y="6666882"/>
            <a:ext cx="8021219" cy="4120877"/>
          </a:xfrm>
          <a:prstGeom prst="roundRect">
            <a:avLst>
              <a:gd name="adj" fmla="val 2680"/>
            </a:avLst>
          </a:prstGeom>
          <a:solidFill>
            <a:srgbClr val="EBF1D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 第</a:t>
            </a:r>
            <a:r>
              <a:rPr kumimoji="1"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近畿地方測量技術発表会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測量技術に関する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課題の発表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定員：</a:t>
            </a:r>
            <a:r>
              <a: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140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endParaRPr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○お申込み多数の場合はお断りをすることも</a:t>
            </a:r>
          </a:p>
          <a:p>
            <a:pPr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ございますのでご了承ください。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測量系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CPD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・建設系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CPD 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プログラム、参加申込みは裏面参照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 測量機器・システム展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地理空間情報等の利活用、最新の測量機器・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システム等に関する動画配信</a:t>
            </a:r>
          </a:p>
          <a:p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主催：国土地理院近畿地方測量部、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一社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大阪府測量設計業協会、大阪土地家屋調査士会、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公社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日本測量協会関西支部　　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後援（予定）：大阪府、「測量の日」近畿地区連絡協議会</a:t>
            </a:r>
          </a:p>
          <a:p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5326" y="6868201"/>
            <a:ext cx="3598980" cy="263484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 flipH="1">
            <a:off x="5066934" y="7750608"/>
            <a:ext cx="870721" cy="2978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82900" y="9292728"/>
            <a:ext cx="36806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＊地下鉄「谷町四丁目」駅５号出口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＊駐車場はありませんので、車でのご来館はご遠慮ください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4039398" y="6986209"/>
            <a:ext cx="3265800" cy="2286060"/>
            <a:chOff x="4590182" y="7324534"/>
            <a:chExt cx="2831160" cy="1981812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590182" y="7324534"/>
              <a:ext cx="2831160" cy="1981812"/>
              <a:chOff x="4862139" y="7708526"/>
              <a:chExt cx="2831160" cy="1981812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62139" y="7708526"/>
                <a:ext cx="2831160" cy="198181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23" name="直線矢印コネクタ 22"/>
              <p:cNvCxnSpPr/>
              <p:nvPr/>
            </p:nvCxnSpPr>
            <p:spPr>
              <a:xfrm flipH="1">
                <a:off x="5755990" y="8605731"/>
                <a:ext cx="870721" cy="29781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正方形/長方形 23"/>
              <p:cNvSpPr/>
              <p:nvPr/>
            </p:nvSpPr>
            <p:spPr>
              <a:xfrm>
                <a:off x="6395214" y="8341643"/>
                <a:ext cx="1003329" cy="4002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anchor="ctr" anchorCtr="0">
                <a:spAutoFit/>
              </a:bodyPr>
              <a:lstStyle/>
              <a:p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大阪合同庁舎</a:t>
                </a:r>
                <a:endPara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第</a:t>
                </a:r>
                <a:r>
                  <a:rPr lang="en-US" altLang="ja-JP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4</a:t>
                </a:r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号館 </a:t>
                </a:r>
                <a:r>
                  <a:rPr lang="en-US" altLang="ja-JP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</a:t>
                </a:r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階</a:t>
                </a:r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4692155" y="7397823"/>
              <a:ext cx="1583756" cy="2501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cap="rnd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会場へのアクセス</a:t>
              </a:r>
            </a:p>
          </p:txBody>
        </p:sp>
      </p:grpSp>
      <p:sp>
        <p:nvSpPr>
          <p:cNvPr id="66" name="正方形/長方形 65"/>
          <p:cNvSpPr/>
          <p:nvPr/>
        </p:nvSpPr>
        <p:spPr>
          <a:xfrm>
            <a:off x="18755" y="17313"/>
            <a:ext cx="7559101" cy="10674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652036A-A989-4488-A59D-8606C0A4293E}"/>
              </a:ext>
            </a:extLst>
          </p:cNvPr>
          <p:cNvGrpSpPr>
            <a:grpSpLocks noChangeAspect="1"/>
          </p:cNvGrpSpPr>
          <p:nvPr/>
        </p:nvGrpSpPr>
        <p:grpSpPr>
          <a:xfrm>
            <a:off x="61132" y="2516233"/>
            <a:ext cx="7473923" cy="3970500"/>
            <a:chOff x="-140648" y="2825624"/>
            <a:chExt cx="7705075" cy="4093299"/>
          </a:xfrm>
        </p:grpSpPr>
        <p:pic>
          <p:nvPicPr>
            <p:cNvPr id="15" name="図 14" descr="座る, ノートパソコン, 古い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5663EB4F-82D5-FEFE-85E4-6F0157CA9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"/>
            <a:stretch/>
          </p:blipFill>
          <p:spPr>
            <a:xfrm>
              <a:off x="4996069" y="2825626"/>
              <a:ext cx="2568358" cy="4093297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図 16" descr="屋内, 明かり, 写真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561FBC99-9BBA-17EB-F8D5-C8B8B75F3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"/>
            <a:stretch/>
          </p:blipFill>
          <p:spPr>
            <a:xfrm>
              <a:off x="2427711" y="2825625"/>
              <a:ext cx="2568358" cy="409329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6" name="図 25" descr="石の壁&#10;&#10;中程度の精度で自動的に生成された説明">
              <a:extLst>
                <a:ext uri="{FF2B5EF4-FFF2-40B4-BE49-F238E27FC236}">
                  <a16:creationId xmlns:a16="http://schemas.microsoft.com/office/drawing/2014/main" id="{EFF4F90D-6BEC-F809-0F36-62C796D4B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"/>
            <a:stretch/>
          </p:blipFill>
          <p:spPr>
            <a:xfrm>
              <a:off x="-140648" y="2825624"/>
              <a:ext cx="2568358" cy="409329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997E3F-D5F8-F177-EDBC-659BAA170395}"/>
              </a:ext>
            </a:extLst>
          </p:cNvPr>
          <p:cNvSpPr txBox="1"/>
          <p:nvPr/>
        </p:nvSpPr>
        <p:spPr>
          <a:xfrm>
            <a:off x="629740" y="6499393"/>
            <a:ext cx="6336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夢洲（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2025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年日本国際博覧会（大阪・関西万博）開催予定地）周辺の年代別空中写真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6A45757-2B96-5A67-882B-86ECDBB0A91F}"/>
              </a:ext>
            </a:extLst>
          </p:cNvPr>
          <p:cNvSpPr txBox="1"/>
          <p:nvPr/>
        </p:nvSpPr>
        <p:spPr>
          <a:xfrm>
            <a:off x="47994" y="6253172"/>
            <a:ext cx="93135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1979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年撮影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8A2671E-2943-6C54-949D-CADFB5393893}"/>
              </a:ext>
            </a:extLst>
          </p:cNvPr>
          <p:cNvSpPr txBox="1"/>
          <p:nvPr/>
        </p:nvSpPr>
        <p:spPr>
          <a:xfrm>
            <a:off x="2562533" y="6241267"/>
            <a:ext cx="8837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1985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年撮影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217C3AA-DA7D-4BC3-1059-5D310D926067}"/>
              </a:ext>
            </a:extLst>
          </p:cNvPr>
          <p:cNvSpPr txBox="1"/>
          <p:nvPr/>
        </p:nvSpPr>
        <p:spPr>
          <a:xfrm>
            <a:off x="5053840" y="6252417"/>
            <a:ext cx="8838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年撮影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89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8755" y="1"/>
            <a:ext cx="7559101" cy="10691812"/>
          </a:xfrm>
          <a:prstGeom prst="rect">
            <a:avLst/>
          </a:prstGeom>
          <a:solidFill>
            <a:srgbClr val="EBF1DE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74" name="コンテンツ プレースホルダ 2"/>
          <p:cNvSpPr>
            <a:spLocks noGrp="1"/>
          </p:cNvSpPr>
          <p:nvPr>
            <p:ph idx="1"/>
          </p:nvPr>
        </p:nvSpPr>
        <p:spPr>
          <a:xfrm>
            <a:off x="172940" y="702370"/>
            <a:ext cx="7241154" cy="789692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tIns="90000"/>
          <a:lstStyle/>
          <a:p>
            <a:pPr algn="ctr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 近畿地方測量技術発表会　　　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spcBef>
                <a:spcPts val="0"/>
              </a:spcBef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（敬称略）</a:t>
            </a:r>
          </a:p>
          <a:p>
            <a:pPr>
              <a:spcBef>
                <a:spcPts val="0"/>
              </a:spcBef>
              <a:buNone/>
              <a:defRPr/>
            </a:pPr>
            <a:endParaRPr lang="ja-JP" altLang="en-US" sz="1400" dirty="0"/>
          </a:p>
        </p:txBody>
      </p:sp>
      <p:sp>
        <p:nvSpPr>
          <p:cNvPr id="3075" name="テキスト ボックス 4"/>
          <p:cNvSpPr txBox="1">
            <a:spLocks noChangeArrowheads="1"/>
          </p:cNvSpPr>
          <p:nvPr/>
        </p:nvSpPr>
        <p:spPr bwMode="auto">
          <a:xfrm>
            <a:off x="172940" y="9425907"/>
            <a:ext cx="73834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参加申込方法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参加申込書により </a:t>
            </a:r>
            <a:r>
              <a:rPr lang="en-US" altLang="ja-JP" sz="16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6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6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16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日（水）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までに、メールにて下記へお申込みください。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［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参加申込先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］　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一般社団法人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大阪府測量設計業協会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06-6942-7270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E-mail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staff@osakass.org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52" name="テキスト ボックス 6"/>
          <p:cNvSpPr txBox="1">
            <a:spLocks noChangeArrowheads="1"/>
          </p:cNvSpPr>
          <p:nvPr/>
        </p:nvSpPr>
        <p:spPr bwMode="auto">
          <a:xfrm>
            <a:off x="344452" y="6256647"/>
            <a:ext cx="901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ja-JP" altLang="en-US" sz="1000"/>
          </a:p>
        </p:txBody>
      </p:sp>
      <p:sp>
        <p:nvSpPr>
          <p:cNvPr id="2053" name="正方形/長方形 28"/>
          <p:cNvSpPr>
            <a:spLocks noChangeArrowheads="1"/>
          </p:cNvSpPr>
          <p:nvPr/>
        </p:nvSpPr>
        <p:spPr bwMode="auto">
          <a:xfrm>
            <a:off x="213857" y="1332081"/>
            <a:ext cx="7141521" cy="75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 　　　 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開会挨拶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13:45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公共測量作業規程の準則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の一部改正」</a:t>
            </a:r>
            <a:endParaRPr lang="ja-JP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spcBef>
                <a:spcPts val="300"/>
              </a:spcBef>
            </a:pP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国土地理院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企画部 測量指導課 課長　川元 智司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0"/>
              </a:lnSpc>
              <a:spcBef>
                <a:spcPts val="300"/>
              </a:spcBef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13:45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14:15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「地理院地図で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DX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進化した道路占用オンライン協議・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申請システム」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一社</a:t>
            </a:r>
            <a:r>
              <a:rPr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GIS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支援センター 理事　一氏 昭吉　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endParaRPr lang="ja-JP" altLang="ja-JP" sz="1800" dirty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14:55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次元点群データを用いた地籍調査の現状」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かんこう 技術本部 空間情報部 センシング技術課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課長　辻　雄一</a:t>
            </a:r>
            <a:endParaRPr lang="zh-TW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lnSpc>
                <a:spcPts val="1400"/>
              </a:lnSpc>
            </a:pPr>
            <a:endParaRPr lang="en-US" altLang="zh-TW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14:55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15:15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休憩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測量機器・システム展（動画上映）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15:15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15:55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「茨木市</a:t>
            </a:r>
            <a:r>
              <a:rPr lang="zh-TW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大都市型登記所備付地図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事業について」</a:t>
            </a:r>
          </a:p>
          <a:p>
            <a:pPr algn="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大阪土地家屋調査士会　流王 英樹</a:t>
            </a:r>
            <a:endParaRPr lang="zh-TW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lnSpc>
                <a:spcPts val="1400"/>
              </a:lnSpc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15:55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16:25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一社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大阪府測量設計業協会の技術ワーキングの取組」</a:t>
            </a:r>
          </a:p>
          <a:p>
            <a:pPr algn="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淀川アクテス 空間計測課 課長　谷口 朋宏</a:t>
            </a:r>
          </a:p>
          <a:p>
            <a:pPr algn="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主任　石井 智也</a:t>
            </a:r>
            <a:endParaRPr lang="zh-TW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16:25 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閉会挨拶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測量機器・システム展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回近畿地方測量技術発表会の休憩時間に、地理空間情報等の利活用、最新の測量機器・システム等に関する動画を配信いたします。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参加団体・企業等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かんこう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日本インシーク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en-US" altLang="zh-TW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公社</a:t>
            </a:r>
            <a:r>
              <a:rPr lang="en-US" altLang="zh-TW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日本測量協会 関西支部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◆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パスコ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福井コンピュータ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一社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)GIS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支援センター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一社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大阪府測量設計業協会</a:t>
            </a:r>
            <a:endParaRPr lang="ja-JP" altLang="ja-JP" sz="1800" dirty="0"/>
          </a:p>
        </p:txBody>
      </p:sp>
      <p:sp>
        <p:nvSpPr>
          <p:cNvPr id="2063" name="テキスト ボックス 22"/>
          <p:cNvSpPr txBox="1">
            <a:spLocks noChangeArrowheads="1"/>
          </p:cNvSpPr>
          <p:nvPr/>
        </p:nvSpPr>
        <p:spPr bwMode="auto">
          <a:xfrm>
            <a:off x="469013" y="260990"/>
            <a:ext cx="6658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「測量の日」記念フェア</a:t>
            </a:r>
            <a:r>
              <a:rPr lang="en-US" altLang="ja-JP" sz="24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2023 </a:t>
            </a:r>
            <a:r>
              <a:rPr lang="ja-JP" altLang="en-US" sz="2400" b="1" dirty="0">
                <a:solidFill>
                  <a:srgbClr val="0096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FDA160-19C7-5DF2-BDEA-0E6A31ABB8D3}"/>
              </a:ext>
            </a:extLst>
          </p:cNvPr>
          <p:cNvSpPr/>
          <p:nvPr/>
        </p:nvSpPr>
        <p:spPr>
          <a:xfrm>
            <a:off x="255371" y="8646721"/>
            <a:ext cx="7058491" cy="738664"/>
          </a:xfrm>
          <a:prstGeom prst="rect">
            <a:avLst/>
          </a:prstGeom>
          <a:solidFill>
            <a:srgbClr val="FFCCFF">
              <a:alpha val="50196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新型コロナウイルス感染予防対策 ご協力のお願い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・新型コロナウイルス感染症が疑われる症状（発熱、咳、倦怠感等）がある場合は参加をご遠慮ください。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・会場内ではマスクの着用を推奨いたします。なお、個人の主体的な選択を尊重し、着用は個人の判断に委ねる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ことといたします。</a:t>
            </a:r>
          </a:p>
        </p:txBody>
      </p:sp>
      <p:sp>
        <p:nvSpPr>
          <p:cNvPr id="4" name="角丸四角形 25">
            <a:extLst>
              <a:ext uri="{FF2B5EF4-FFF2-40B4-BE49-F238E27FC236}">
                <a16:creationId xmlns:a16="http://schemas.microsoft.com/office/drawing/2014/main" id="{CEAF707B-9E0E-D5E7-542D-1330D45F3541}"/>
              </a:ext>
            </a:extLst>
          </p:cNvPr>
          <p:cNvSpPr/>
          <p:nvPr/>
        </p:nvSpPr>
        <p:spPr>
          <a:xfrm>
            <a:off x="-1465856" y="137879"/>
            <a:ext cx="1259482" cy="246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r>
              <a:rPr kumimoji="1" lang="ja-JP" altLang="en-US" sz="1200" dirty="0"/>
              <a:t>月</a:t>
            </a:r>
            <a:r>
              <a:rPr lang="en-US" altLang="ja-JP" sz="1200" dirty="0"/>
              <a:t>1</a:t>
            </a:r>
            <a:r>
              <a:rPr kumimoji="1" lang="ja-JP" altLang="en-US" sz="1200" dirty="0"/>
              <a:t>日現在案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7416</TotalTime>
  <Words>660</Words>
  <Application>Microsoft Office PowerPoint</Application>
  <PresentationFormat>ユーザー設定</PresentationFormat>
  <Paragraphs>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関西G空間フォーラム</dc:title>
  <dc:creator>GSI</dc:creator>
  <cp:lastModifiedBy>大阪府測量設計業協会 協会</cp:lastModifiedBy>
  <cp:revision>634</cp:revision>
  <cp:lastPrinted>2023-05-02T04:38:42Z</cp:lastPrinted>
  <dcterms:created xsi:type="dcterms:W3CDTF">2012-08-01T00:47:56Z</dcterms:created>
  <dcterms:modified xsi:type="dcterms:W3CDTF">2023-05-02T04:39:19Z</dcterms:modified>
</cp:coreProperties>
</file>