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8" r:id="rId3"/>
    <p:sldId id="269" r:id="rId4"/>
    <p:sldId id="270" r:id="rId5"/>
    <p:sldId id="257" r:id="rId6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2AE"/>
    <a:srgbClr val="FFFFFF"/>
    <a:srgbClr val="339933"/>
    <a:srgbClr val="003399"/>
    <a:srgbClr val="0066FF"/>
    <a:srgbClr val="000099"/>
    <a:srgbClr val="0066CC"/>
    <a:srgbClr val="E7EAEF"/>
    <a:srgbClr val="FF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580" cy="494311"/>
          </a:xfrm>
          <a:prstGeom prst="rect">
            <a:avLst/>
          </a:prstGeom>
        </p:spPr>
        <p:txBody>
          <a:bodyPr vert="horz" lIns="87547" tIns="43773" rIns="87547" bIns="4377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678" y="1"/>
            <a:ext cx="2918579" cy="494311"/>
          </a:xfrm>
          <a:prstGeom prst="rect">
            <a:avLst/>
          </a:prstGeom>
        </p:spPr>
        <p:txBody>
          <a:bodyPr vert="horz" lIns="87547" tIns="43773" rIns="87547" bIns="43773" rtlCol="0"/>
          <a:lstStyle>
            <a:lvl1pPr algn="r">
              <a:defRPr sz="1100"/>
            </a:lvl1pPr>
          </a:lstStyle>
          <a:p>
            <a:fld id="{5171BFD7-D470-469F-9D75-759476729E95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505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47" tIns="43773" rIns="87547" bIns="437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329" y="4748747"/>
            <a:ext cx="5388610" cy="3884086"/>
          </a:xfrm>
          <a:prstGeom prst="rect">
            <a:avLst/>
          </a:prstGeom>
        </p:spPr>
        <p:txBody>
          <a:bodyPr vert="horz" lIns="87547" tIns="43773" rIns="87547" bIns="4377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004"/>
            <a:ext cx="2918580" cy="494311"/>
          </a:xfrm>
          <a:prstGeom prst="rect">
            <a:avLst/>
          </a:prstGeom>
        </p:spPr>
        <p:txBody>
          <a:bodyPr vert="horz" lIns="87547" tIns="43773" rIns="87547" bIns="4377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678" y="9372004"/>
            <a:ext cx="2918579" cy="494311"/>
          </a:xfrm>
          <a:prstGeom prst="rect">
            <a:avLst/>
          </a:prstGeom>
        </p:spPr>
        <p:txBody>
          <a:bodyPr vert="horz" lIns="87547" tIns="43773" rIns="87547" bIns="43773" rtlCol="0" anchor="b"/>
          <a:lstStyle>
            <a:lvl1pPr algn="r">
              <a:defRPr sz="1100"/>
            </a:lvl1pPr>
          </a:lstStyle>
          <a:p>
            <a:fld id="{84447862-AB2C-44DA-A6B6-F7992C5F6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47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58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40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95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5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85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47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8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83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71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69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10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0B1CE-08B9-492B-A5B6-F89261969CD9}" type="datetimeFigureOut">
              <a:rPr kumimoji="1" lang="ja-JP" altLang="en-US" smtClean="0"/>
              <a:t>2025/6/9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7046-4F78-47A8-91C8-64166B8803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08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ww.ejcm.or.j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E9044A4-AFDB-7744-3A11-9A2592D37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b="38569"/>
          <a:stretch/>
        </p:blipFill>
        <p:spPr>
          <a:xfrm>
            <a:off x="-5614" y="1593616"/>
            <a:ext cx="6858000" cy="406620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37CF381-981A-E1C0-AE17-5E77039900FC}"/>
              </a:ext>
            </a:extLst>
          </p:cNvPr>
          <p:cNvSpPr/>
          <p:nvPr/>
        </p:nvSpPr>
        <p:spPr>
          <a:xfrm>
            <a:off x="1056738" y="0"/>
            <a:ext cx="57083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ITOH</a:t>
            </a:r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フェア</a:t>
            </a:r>
            <a:r>
              <a:rPr lang="en-US" altLang="ja-JP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2025</a:t>
            </a:r>
            <a:endParaRPr lang="en-US" altLang="ja-JP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D12A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63D5B77-A33C-BF44-6861-73F094E0FF62}"/>
              </a:ext>
            </a:extLst>
          </p:cNvPr>
          <p:cNvCxnSpPr>
            <a:cxnSpLocks/>
          </p:cNvCxnSpPr>
          <p:nvPr/>
        </p:nvCxnSpPr>
        <p:spPr>
          <a:xfrm>
            <a:off x="-5614" y="5659820"/>
            <a:ext cx="6858001" cy="0"/>
          </a:xfrm>
          <a:prstGeom prst="line">
            <a:avLst/>
          </a:prstGeom>
          <a:ln w="28575">
            <a:solidFill>
              <a:srgbClr val="1D1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BD1D2257-B745-988D-089B-253D4500CB2A}"/>
              </a:ext>
            </a:extLst>
          </p:cNvPr>
          <p:cNvGrpSpPr/>
          <p:nvPr/>
        </p:nvGrpSpPr>
        <p:grpSpPr>
          <a:xfrm>
            <a:off x="0" y="5803354"/>
            <a:ext cx="6857999" cy="2580192"/>
            <a:chOff x="0" y="5880840"/>
            <a:chExt cx="6857999" cy="258019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A4FB419-CDED-4806-506E-B15B220E12BE}"/>
                </a:ext>
              </a:extLst>
            </p:cNvPr>
            <p:cNvSpPr txBox="1"/>
            <p:nvPr/>
          </p:nvSpPr>
          <p:spPr>
            <a:xfrm>
              <a:off x="0" y="5880840"/>
              <a:ext cx="3778599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/>
                <a:t>≪北信会場≫</a:t>
              </a:r>
              <a:endParaRPr kumimoji="1" lang="en-US" altLang="ja-JP" sz="2000" b="1" dirty="0"/>
            </a:p>
            <a:p>
              <a:endParaRPr kumimoji="1" lang="en-US" altLang="ja-JP" sz="400" b="1" dirty="0"/>
            </a:p>
            <a:p>
              <a:r>
                <a:rPr kumimoji="1" lang="ja-JP" altLang="en-US" sz="2000" b="1" dirty="0"/>
                <a:t>日時：</a:t>
              </a:r>
              <a:r>
                <a:rPr kumimoji="1" lang="en-US" altLang="ja-JP" sz="4000" b="1" dirty="0"/>
                <a:t>7</a:t>
              </a:r>
              <a:r>
                <a:rPr kumimoji="1" lang="ja-JP" altLang="en-US" sz="2000" b="1" dirty="0"/>
                <a:t>月</a:t>
              </a:r>
              <a:r>
                <a:rPr kumimoji="1" lang="en-US" altLang="ja-JP" sz="4000" b="1" dirty="0"/>
                <a:t>29</a:t>
              </a:r>
              <a:r>
                <a:rPr kumimoji="1" lang="ja-JP" altLang="en-US" sz="2000" b="1" dirty="0"/>
                <a:t>日</a:t>
              </a:r>
              <a:r>
                <a:rPr kumimoji="1" lang="en-US" altLang="ja-JP" sz="2000" b="1" dirty="0"/>
                <a:t>(</a:t>
              </a:r>
              <a:r>
                <a:rPr kumimoji="1" lang="ja-JP" altLang="en-US" sz="2000" b="1" dirty="0"/>
                <a:t>火</a:t>
              </a:r>
              <a:r>
                <a:rPr kumimoji="1" lang="en-US" altLang="ja-JP" sz="2000" b="1" dirty="0"/>
                <a:t>)</a:t>
              </a:r>
            </a:p>
            <a:p>
              <a:r>
                <a:rPr kumimoji="1" lang="ja-JP" altLang="en-US" sz="2000" b="1" dirty="0"/>
                <a:t>　</a:t>
              </a:r>
              <a:endParaRPr kumimoji="1" lang="en-US" altLang="ja-JP" sz="2000" b="1" dirty="0"/>
            </a:p>
            <a:p>
              <a:r>
                <a:rPr kumimoji="1" lang="ja-JP" altLang="en-US" sz="2000" b="1" dirty="0"/>
                <a:t>会場：ホテル国際</a:t>
              </a:r>
              <a:r>
                <a:rPr kumimoji="1" lang="en-US" altLang="ja-JP" sz="2000" b="1" dirty="0"/>
                <a:t>21</a:t>
              </a:r>
              <a:r>
                <a:rPr kumimoji="1" lang="ja-JP" altLang="en-US" sz="2000" b="1" dirty="0"/>
                <a:t>　千歳の間</a:t>
              </a:r>
            </a:p>
          </p:txBody>
        </p:sp>
        <p:pic>
          <p:nvPicPr>
            <p:cNvPr id="13" name="図 12" descr="QR コード&#10;&#10;自動的に生成された説明">
              <a:extLst>
                <a:ext uri="{FF2B5EF4-FFF2-40B4-BE49-F238E27FC236}">
                  <a16:creationId xmlns:a16="http://schemas.microsoft.com/office/drawing/2014/main" id="{E9A77D3C-3D33-5895-F08C-1C599B76E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996" y="7551606"/>
              <a:ext cx="880367" cy="880367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6A808FD4-5B18-0119-1AF1-46456A2E4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7604" y="5925104"/>
              <a:ext cx="2230395" cy="2535928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0D9D208-21A7-A014-AB9E-F81933ED26BA}"/>
                </a:ext>
              </a:extLst>
            </p:cNvPr>
            <p:cNvSpPr txBox="1"/>
            <p:nvPr/>
          </p:nvSpPr>
          <p:spPr>
            <a:xfrm>
              <a:off x="3208154" y="7757906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200" dirty="0"/>
                <a:t>ホテル国際</a:t>
              </a:r>
              <a:r>
                <a:rPr kumimoji="1" lang="en-US" altLang="ja-JP" sz="1200" dirty="0"/>
                <a:t>21</a:t>
              </a:r>
            </a:p>
            <a:p>
              <a:pPr algn="ctr"/>
              <a:r>
                <a:rPr kumimoji="1" lang="en-US" altLang="ja-JP" sz="1200" dirty="0"/>
                <a:t>Google</a:t>
              </a:r>
              <a:r>
                <a:rPr kumimoji="1" lang="ja-JP" altLang="en-US" sz="1200" dirty="0"/>
                <a:t>マップ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A59A11-7498-E999-1E07-F56510712C48}"/>
              </a:ext>
            </a:extLst>
          </p:cNvPr>
          <p:cNvSpPr txBox="1"/>
          <p:nvPr/>
        </p:nvSpPr>
        <p:spPr>
          <a:xfrm>
            <a:off x="5540" y="1590759"/>
            <a:ext cx="685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≪主催≫　株式会社 いとう</a:t>
            </a:r>
            <a:endParaRPr kumimoji="1" lang="en-US" altLang="ja-JP" sz="2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kumimoji="1" lang="ja-JP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≪協催≫　一般社団法人 長野県測量設計業協会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54B1182-EE5D-5842-9D04-0E8559FC525A}"/>
              </a:ext>
            </a:extLst>
          </p:cNvPr>
          <p:cNvSpPr/>
          <p:nvPr/>
        </p:nvSpPr>
        <p:spPr>
          <a:xfrm>
            <a:off x="494253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1D12AE"/>
                </a:solidFill>
              </a:rPr>
              <a:t>入場無料</a:t>
            </a:r>
            <a:endParaRPr kumimoji="1" lang="en-US" altLang="ja-JP" sz="1600" b="1" dirty="0">
              <a:solidFill>
                <a:srgbClr val="1D12AE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E0943AFC-9F27-F966-EC3A-AA8CE91DC3DB}"/>
              </a:ext>
            </a:extLst>
          </p:cNvPr>
          <p:cNvSpPr/>
          <p:nvPr/>
        </p:nvSpPr>
        <p:spPr>
          <a:xfrm>
            <a:off x="1985735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土木</a:t>
            </a:r>
            <a:r>
              <a:rPr kumimoji="1" lang="en-US" altLang="ja-JP" b="1" dirty="0">
                <a:solidFill>
                  <a:srgbClr val="1D12AE"/>
                </a:solidFill>
              </a:rPr>
              <a:t>CPDS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E9BACDFB-B33A-89E2-2CF9-8BBE1B134D5F}"/>
              </a:ext>
            </a:extLst>
          </p:cNvPr>
          <p:cNvSpPr/>
          <p:nvPr/>
        </p:nvSpPr>
        <p:spPr>
          <a:xfrm>
            <a:off x="3477217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測量</a:t>
            </a:r>
            <a:r>
              <a:rPr kumimoji="1" lang="en-US" altLang="ja-JP" b="1" dirty="0">
                <a:solidFill>
                  <a:srgbClr val="1D12AE"/>
                </a:solidFill>
              </a:rPr>
              <a:t>CPD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62362ABD-EBB0-6A7B-4E3D-5848990AD567}"/>
              </a:ext>
            </a:extLst>
          </p:cNvPr>
          <p:cNvSpPr/>
          <p:nvPr/>
        </p:nvSpPr>
        <p:spPr>
          <a:xfrm>
            <a:off x="4971663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設計</a:t>
            </a:r>
            <a:r>
              <a:rPr kumimoji="1" lang="en-US" altLang="ja-JP" b="1" dirty="0">
                <a:solidFill>
                  <a:srgbClr val="1D12AE"/>
                </a:solidFill>
              </a:rPr>
              <a:t>CPD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53E0B14-B14A-E4D3-2229-5AB9ABA2E9BB}"/>
              </a:ext>
            </a:extLst>
          </p:cNvPr>
          <p:cNvSpPr/>
          <p:nvPr/>
        </p:nvSpPr>
        <p:spPr>
          <a:xfrm>
            <a:off x="4455871" y="817385"/>
            <a:ext cx="90281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ja-JP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ポイント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2608A31-4020-AD6E-E411-1B8DC258F1D1}"/>
              </a:ext>
            </a:extLst>
          </p:cNvPr>
          <p:cNvSpPr/>
          <p:nvPr/>
        </p:nvSpPr>
        <p:spPr>
          <a:xfrm>
            <a:off x="5950317" y="811471"/>
            <a:ext cx="90281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ja-JP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ポイント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E357E87-2E17-B6C7-531A-152407B9BEA1}"/>
              </a:ext>
            </a:extLst>
          </p:cNvPr>
          <p:cNvSpPr/>
          <p:nvPr/>
        </p:nvSpPr>
        <p:spPr>
          <a:xfrm>
            <a:off x="1894267" y="817385"/>
            <a:ext cx="1487947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3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  <a:p>
            <a:pPr algn="r"/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ユニット</a:t>
            </a:r>
            <a:r>
              <a:rPr lang="en-US" altLang="ja-JP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(※</a:t>
            </a:r>
            <a:r>
              <a:rPr lang="ja-JP" altLang="en-US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最大</a:t>
            </a:r>
            <a:r>
              <a:rPr lang="en-US" altLang="ja-JP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0B44DAF-C23F-3494-4F31-C0C9FB945DDC}"/>
              </a:ext>
            </a:extLst>
          </p:cNvPr>
          <p:cNvGrpSpPr/>
          <p:nvPr/>
        </p:nvGrpSpPr>
        <p:grpSpPr>
          <a:xfrm>
            <a:off x="0" y="-1121"/>
            <a:ext cx="1112108" cy="1109117"/>
            <a:chOff x="0" y="-1121"/>
            <a:chExt cx="1112108" cy="1109117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E8B17955-3A5A-317F-62C5-C7426E1817FF}"/>
                </a:ext>
              </a:extLst>
            </p:cNvPr>
            <p:cNvSpPr/>
            <p:nvPr/>
          </p:nvSpPr>
          <p:spPr>
            <a:xfrm rot="2614951">
              <a:off x="151623" y="152415"/>
              <a:ext cx="798925" cy="811901"/>
            </a:xfrm>
            <a:prstGeom prst="roundRect">
              <a:avLst>
                <a:gd name="adj" fmla="val 218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46B98E6-C051-BCD8-9636-F9D088AEA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4908"/>
            <a:stretch/>
          </p:blipFill>
          <p:spPr>
            <a:xfrm>
              <a:off x="0" y="-1121"/>
              <a:ext cx="1112108" cy="1109117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F660473-8F36-9B30-C3FD-D0D3933C5529}"/>
              </a:ext>
            </a:extLst>
          </p:cNvPr>
          <p:cNvGrpSpPr/>
          <p:nvPr/>
        </p:nvGrpSpPr>
        <p:grpSpPr>
          <a:xfrm>
            <a:off x="-5542" y="8404910"/>
            <a:ext cx="6858001" cy="1486911"/>
            <a:chOff x="-5542" y="8404910"/>
            <a:chExt cx="6858001" cy="1486911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0C2D3046-DE3E-591B-2B37-F94B572AA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rcRect l="11799" t="11740"/>
            <a:stretch/>
          </p:blipFill>
          <p:spPr>
            <a:xfrm>
              <a:off x="4274436" y="8416019"/>
              <a:ext cx="1201592" cy="1454899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E6F9A6E4-3519-FB17-E32A-D8F3D0BA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rcRect l="32552" r="16958"/>
            <a:stretch/>
          </p:blipFill>
          <p:spPr>
            <a:xfrm>
              <a:off x="5476028" y="8416019"/>
              <a:ext cx="1305191" cy="145407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EFC1FC8-2EB9-767A-8620-509F0C98640B}"/>
                </a:ext>
              </a:extLst>
            </p:cNvPr>
            <p:cNvSpPr txBox="1"/>
            <p:nvPr/>
          </p:nvSpPr>
          <p:spPr>
            <a:xfrm>
              <a:off x="4262089" y="8427442"/>
              <a:ext cx="250300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200" b="1" dirty="0"/>
                <a:t>現場写真フォトコンテスト</a:t>
              </a:r>
              <a:endParaRPr kumimoji="1" lang="en-US" altLang="ja-JP" sz="1200" b="1" dirty="0"/>
            </a:p>
            <a:p>
              <a:pPr algn="ctr"/>
              <a:r>
                <a:rPr kumimoji="1" lang="en-US" altLang="ja-JP" sz="1200" b="1" dirty="0">
                  <a:highlight>
                    <a:srgbClr val="FFFF00"/>
                  </a:highlight>
                </a:rPr>
                <a:t>『</a:t>
              </a:r>
              <a:r>
                <a:rPr kumimoji="1" lang="ja-JP" altLang="en-US" sz="1200" b="1" dirty="0">
                  <a:highlight>
                    <a:srgbClr val="FFFF00"/>
                  </a:highlight>
                </a:rPr>
                <a:t>測量機と現場のカッコいい</a:t>
              </a:r>
              <a:r>
                <a:rPr kumimoji="1" lang="en-US" altLang="ja-JP" sz="1200" b="1" dirty="0">
                  <a:highlight>
                    <a:srgbClr val="FFFF00"/>
                  </a:highlight>
                </a:rPr>
                <a:t>』</a:t>
              </a:r>
            </a:p>
            <a:p>
              <a:pPr algn="ctr"/>
              <a:r>
                <a:rPr kumimoji="1" lang="ja-JP" altLang="en-US" sz="1200" b="1" dirty="0">
                  <a:highlight>
                    <a:srgbClr val="FFFF00"/>
                  </a:highlight>
                </a:rPr>
                <a:t>を伝えたい</a:t>
              </a:r>
              <a:endParaRPr kumimoji="1" lang="en-US" altLang="ja-JP" sz="1200" b="1" dirty="0"/>
            </a:p>
            <a:p>
              <a:endParaRPr kumimoji="1" lang="en-US" altLang="ja-JP" sz="1200" b="1" dirty="0"/>
            </a:p>
            <a:p>
              <a:r>
                <a:rPr kumimoji="1" lang="ja-JP" altLang="en-US" sz="1200" b="1" dirty="0"/>
                <a:t>会場で優秀作品を展示します。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たくさんのご応募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　　　　ありがとうございました。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F49B7E15-E3C5-5060-B45F-1003540AA777}"/>
                </a:ext>
              </a:extLst>
            </p:cNvPr>
            <p:cNvSpPr txBox="1"/>
            <p:nvPr/>
          </p:nvSpPr>
          <p:spPr>
            <a:xfrm>
              <a:off x="4219303" y="8539147"/>
              <a:ext cx="2610434" cy="1352674"/>
            </a:xfrm>
            <a:prstGeom prst="rect">
              <a:avLst/>
            </a:prstGeom>
          </p:spPr>
          <p:txBody>
            <a:bodyPr lIns="84000" tIns="84000" rIns="84000" bIns="84000" rtlCol="0" anchor="ctr"/>
            <a:lstStyle/>
            <a:p>
              <a:pPr algn="ctr">
                <a:lnSpc>
                  <a:spcPts val="1097"/>
                </a:lnSpc>
              </a:pPr>
              <a:endParaRPr/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DE68B161-34EA-D7DC-CE0D-2EECB83FCC97}"/>
                </a:ext>
              </a:extLst>
            </p:cNvPr>
            <p:cNvCxnSpPr>
              <a:cxnSpLocks/>
            </p:cNvCxnSpPr>
            <p:nvPr/>
          </p:nvCxnSpPr>
          <p:spPr>
            <a:xfrm>
              <a:off x="-5542" y="8404910"/>
              <a:ext cx="6858001" cy="0"/>
            </a:xfrm>
            <a:prstGeom prst="line">
              <a:avLst/>
            </a:prstGeom>
            <a:ln w="28575">
              <a:solidFill>
                <a:srgbClr val="1D12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EEB59D6-275C-34F0-B5A9-9A62AA8B38ED}"/>
                </a:ext>
              </a:extLst>
            </p:cNvPr>
            <p:cNvSpPr txBox="1"/>
            <p:nvPr/>
          </p:nvSpPr>
          <p:spPr>
            <a:xfrm>
              <a:off x="0" y="8412054"/>
              <a:ext cx="431935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/>
                <a:t>7</a:t>
              </a:r>
              <a:r>
                <a:rPr kumimoji="1" lang="ja-JP" altLang="en-US" sz="1200" b="1" dirty="0"/>
                <a:t>月</a:t>
              </a:r>
              <a:r>
                <a:rPr kumimoji="1" lang="en-US" altLang="ja-JP" sz="1200" b="1" dirty="0"/>
                <a:t>29</a:t>
              </a:r>
              <a:r>
                <a:rPr kumimoji="1" lang="ja-JP" altLang="en-US" sz="1200" b="1" dirty="0"/>
                <a:t>日</a:t>
              </a:r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火</a:t>
              </a:r>
              <a:r>
                <a:rPr kumimoji="1" lang="en-US" altLang="ja-JP" sz="1200" b="1" dirty="0"/>
                <a:t>)-8</a:t>
              </a:r>
              <a:r>
                <a:rPr kumimoji="1" lang="ja-JP" altLang="en-US" sz="1200" b="1" dirty="0"/>
                <a:t>月</a:t>
              </a:r>
              <a:r>
                <a:rPr kumimoji="1" lang="en-US" altLang="ja-JP" sz="1200" b="1" dirty="0"/>
                <a:t>1</a:t>
              </a:r>
              <a:r>
                <a:rPr kumimoji="1" lang="ja-JP" altLang="en-US" sz="1200" b="1" dirty="0"/>
                <a:t>日</a:t>
              </a:r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金</a:t>
              </a:r>
              <a:r>
                <a:rPr kumimoji="1" lang="en-US" altLang="ja-JP" sz="1200" b="1" dirty="0"/>
                <a:t>)</a:t>
              </a:r>
              <a:r>
                <a:rPr kumimoji="1" lang="ja-JP" altLang="en-US" sz="1200" b="1" dirty="0"/>
                <a:t>まで</a:t>
              </a:r>
              <a:r>
                <a:rPr kumimoji="1" lang="en-US" altLang="ja-JP" sz="1400" b="1" dirty="0"/>
                <a:t>4</a:t>
              </a:r>
              <a:r>
                <a:rPr kumimoji="1" lang="ja-JP" altLang="en-US" sz="1200" b="1" dirty="0"/>
                <a:t>会場にて</a:t>
              </a:r>
              <a:r>
                <a:rPr kumimoji="1" lang="en-US" altLang="ja-JP" sz="1400" b="1" dirty="0"/>
                <a:t>ITOH</a:t>
              </a:r>
              <a:r>
                <a:rPr kumimoji="1" lang="ja-JP" altLang="en-US" sz="1200" b="1" dirty="0"/>
                <a:t>フェア</a:t>
              </a:r>
              <a:r>
                <a:rPr kumimoji="1" lang="en-US" altLang="ja-JP" sz="1400" b="1" dirty="0"/>
                <a:t>2025</a:t>
              </a:r>
              <a:r>
                <a:rPr kumimoji="1" lang="ja-JP" altLang="en-US" sz="1200" b="1" dirty="0"/>
                <a:t>を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開催致します。ご来場予定のお客様は、</a:t>
              </a:r>
              <a:r>
                <a:rPr kumimoji="1" lang="ja-JP" altLang="en-US" sz="1200" b="1" dirty="0">
                  <a:solidFill>
                    <a:srgbClr val="FF0000"/>
                  </a:solidFill>
                </a:rPr>
                <a:t>事前登録</a:t>
              </a:r>
              <a:r>
                <a:rPr kumimoji="1" lang="ja-JP" altLang="en-US" sz="1200" b="1" dirty="0"/>
                <a:t>にご協力いただきますよう、よろしくお願い致します。</a:t>
              </a:r>
              <a:endParaRPr kumimoji="1" lang="en-US" altLang="ja-JP" sz="1200" b="1" dirty="0"/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29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火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北信会場　ホテル国際</a:t>
              </a:r>
              <a:r>
                <a:rPr kumimoji="1" lang="en-US" altLang="ja-JP" sz="1200" dirty="0"/>
                <a:t>21</a:t>
              </a:r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30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水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東信会場　ラ・ヴェリテ</a:t>
              </a:r>
              <a:endParaRPr kumimoji="1" lang="en-US" altLang="ja-JP" sz="1200" dirty="0"/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31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木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中信会場　スイス村サンモリッツ</a:t>
              </a:r>
              <a:endParaRPr kumimoji="1" lang="en-US" altLang="ja-JP" sz="1200" dirty="0"/>
            </a:p>
            <a:p>
              <a:r>
                <a:rPr kumimoji="1" lang="en-US" altLang="ja-JP" sz="1200" dirty="0"/>
                <a:t>8</a:t>
              </a:r>
              <a:r>
                <a:rPr kumimoji="1" lang="ja-JP" altLang="en-US" sz="1200" dirty="0"/>
                <a:t>月  </a:t>
              </a:r>
              <a:r>
                <a:rPr kumimoji="1" lang="en-US" altLang="ja-JP" sz="1200" dirty="0"/>
                <a:t>1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金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南信会場　信州</a:t>
              </a:r>
              <a:r>
                <a:rPr kumimoji="1" lang="en-US" altLang="ja-JP" sz="1200" dirty="0"/>
                <a:t>INA</a:t>
              </a:r>
              <a:r>
                <a:rPr kumimoji="1" lang="ja-JP" altLang="en-US" sz="1200" dirty="0"/>
                <a:t>セミナーハウス</a:t>
              </a:r>
              <a:endParaRPr kumimoji="1" lang="en-US" altLang="ja-JP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452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754DE-C376-69C5-836E-8D23D9AA4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10B3104-81A4-B541-0C16-18412C68F334}"/>
              </a:ext>
            </a:extLst>
          </p:cNvPr>
          <p:cNvSpPr/>
          <p:nvPr/>
        </p:nvSpPr>
        <p:spPr>
          <a:xfrm>
            <a:off x="1056738" y="0"/>
            <a:ext cx="57083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ITOH</a:t>
            </a:r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フェア</a:t>
            </a:r>
            <a:r>
              <a:rPr lang="en-US" altLang="ja-JP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2025</a:t>
            </a:r>
            <a:endParaRPr lang="en-US" altLang="ja-JP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D12A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07180D8-92A7-33E3-5619-CDDFDD3C32FB}"/>
              </a:ext>
            </a:extLst>
          </p:cNvPr>
          <p:cNvSpPr/>
          <p:nvPr/>
        </p:nvSpPr>
        <p:spPr>
          <a:xfrm>
            <a:off x="494253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1D12AE"/>
                </a:solidFill>
              </a:rPr>
              <a:t>入場無料</a:t>
            </a:r>
            <a:endParaRPr kumimoji="1" lang="en-US" altLang="ja-JP" sz="1600" b="1" dirty="0">
              <a:solidFill>
                <a:srgbClr val="1D12AE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59CFBD8A-EC94-9F1D-B578-4920ED527813}"/>
              </a:ext>
            </a:extLst>
          </p:cNvPr>
          <p:cNvSpPr/>
          <p:nvPr/>
        </p:nvSpPr>
        <p:spPr>
          <a:xfrm>
            <a:off x="1985735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土木</a:t>
            </a:r>
            <a:r>
              <a:rPr kumimoji="1" lang="en-US" altLang="ja-JP" b="1" dirty="0">
                <a:solidFill>
                  <a:srgbClr val="1D12AE"/>
                </a:solidFill>
              </a:rPr>
              <a:t>CPDS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F0F97301-E29F-E8A1-6357-56F328D41C80}"/>
              </a:ext>
            </a:extLst>
          </p:cNvPr>
          <p:cNvSpPr/>
          <p:nvPr/>
        </p:nvSpPr>
        <p:spPr>
          <a:xfrm>
            <a:off x="3477217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測量</a:t>
            </a:r>
            <a:r>
              <a:rPr kumimoji="1" lang="en-US" altLang="ja-JP" b="1" dirty="0">
                <a:solidFill>
                  <a:srgbClr val="1D12AE"/>
                </a:solidFill>
              </a:rPr>
              <a:t>CPD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22625DA7-E3A3-3E7F-ED71-12DB9F8873F8}"/>
              </a:ext>
            </a:extLst>
          </p:cNvPr>
          <p:cNvSpPr/>
          <p:nvPr/>
        </p:nvSpPr>
        <p:spPr>
          <a:xfrm>
            <a:off x="4971663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設計</a:t>
            </a:r>
            <a:r>
              <a:rPr kumimoji="1" lang="en-US" altLang="ja-JP" b="1" dirty="0">
                <a:solidFill>
                  <a:srgbClr val="1D12AE"/>
                </a:solidFill>
              </a:rPr>
              <a:t>CPD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DBFE517-7957-D0DA-8F3B-9514D3A028F1}"/>
              </a:ext>
            </a:extLst>
          </p:cNvPr>
          <p:cNvSpPr/>
          <p:nvPr/>
        </p:nvSpPr>
        <p:spPr>
          <a:xfrm>
            <a:off x="4455871" y="817385"/>
            <a:ext cx="90281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ja-JP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ポイント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BDC492F-6CAC-7FB2-69A3-8609B6DED6AD}"/>
              </a:ext>
            </a:extLst>
          </p:cNvPr>
          <p:cNvSpPr/>
          <p:nvPr/>
        </p:nvSpPr>
        <p:spPr>
          <a:xfrm>
            <a:off x="5950317" y="811471"/>
            <a:ext cx="90281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ja-JP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ポイント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58C9C73-2EC3-C383-8B00-A213D229A275}"/>
              </a:ext>
            </a:extLst>
          </p:cNvPr>
          <p:cNvSpPr/>
          <p:nvPr/>
        </p:nvSpPr>
        <p:spPr>
          <a:xfrm>
            <a:off x="1894267" y="817385"/>
            <a:ext cx="1487947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3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  <a:p>
            <a:pPr algn="r"/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ユニット</a:t>
            </a:r>
            <a:r>
              <a:rPr lang="en-US" altLang="ja-JP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(※</a:t>
            </a:r>
            <a:r>
              <a:rPr lang="ja-JP" altLang="en-US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最大</a:t>
            </a:r>
            <a:r>
              <a:rPr lang="en-US" altLang="ja-JP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FE58AE1-660E-1AF2-2C60-BF63762A83F6}"/>
              </a:ext>
            </a:extLst>
          </p:cNvPr>
          <p:cNvGrpSpPr/>
          <p:nvPr/>
        </p:nvGrpSpPr>
        <p:grpSpPr>
          <a:xfrm>
            <a:off x="0" y="-1121"/>
            <a:ext cx="1112108" cy="1109117"/>
            <a:chOff x="0" y="-1121"/>
            <a:chExt cx="1112108" cy="1109117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B4AE0F7F-A6D9-CDA3-0A6F-E4B940A0CB66}"/>
                </a:ext>
              </a:extLst>
            </p:cNvPr>
            <p:cNvSpPr/>
            <p:nvPr/>
          </p:nvSpPr>
          <p:spPr>
            <a:xfrm rot="2614951">
              <a:off x="151623" y="152415"/>
              <a:ext cx="798925" cy="811901"/>
            </a:xfrm>
            <a:prstGeom prst="roundRect">
              <a:avLst>
                <a:gd name="adj" fmla="val 218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B86EA03-68FB-5BF8-295C-8388254C1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908"/>
            <a:stretch/>
          </p:blipFill>
          <p:spPr>
            <a:xfrm>
              <a:off x="0" y="-1121"/>
              <a:ext cx="1112108" cy="1109117"/>
            </a:xfrm>
            <a:prstGeom prst="rect">
              <a:avLst/>
            </a:prstGeom>
          </p:spPr>
        </p:pic>
      </p:grpSp>
      <p:pic>
        <p:nvPicPr>
          <p:cNvPr id="43" name="図 42" descr="QR コード&#10;&#10;自動的に生成された説明">
            <a:extLst>
              <a:ext uri="{FF2B5EF4-FFF2-40B4-BE49-F238E27FC236}">
                <a16:creationId xmlns:a16="http://schemas.microsoft.com/office/drawing/2014/main" id="{59F6BDA2-9E21-59A5-F99F-C63B133B1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55" y="7484087"/>
            <a:ext cx="880368" cy="88036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0A5A964-DDD2-A5A3-E0B3-F9F501B703DB}"/>
              </a:ext>
            </a:extLst>
          </p:cNvPr>
          <p:cNvSpPr txBox="1"/>
          <p:nvPr/>
        </p:nvSpPr>
        <p:spPr>
          <a:xfrm>
            <a:off x="-1736" y="5877824"/>
            <a:ext cx="28472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≪東信会場≫</a:t>
            </a:r>
            <a:endParaRPr kumimoji="1" lang="en-US" altLang="ja-JP" sz="2000" b="1" dirty="0"/>
          </a:p>
          <a:p>
            <a:endParaRPr kumimoji="1" lang="en-US" altLang="ja-JP" sz="400" b="1" dirty="0"/>
          </a:p>
          <a:p>
            <a:r>
              <a:rPr kumimoji="1" lang="ja-JP" altLang="en-US" sz="2000" b="1" dirty="0"/>
              <a:t>日時：</a:t>
            </a:r>
            <a:r>
              <a:rPr kumimoji="1" lang="en-US" altLang="ja-JP" sz="4000" b="1" dirty="0"/>
              <a:t>7</a:t>
            </a:r>
            <a:r>
              <a:rPr kumimoji="1" lang="ja-JP" altLang="en-US" sz="2000" b="1" dirty="0"/>
              <a:t>月</a:t>
            </a:r>
            <a:r>
              <a:rPr kumimoji="1" lang="en-US" altLang="ja-JP" sz="4000" b="1" dirty="0"/>
              <a:t>30</a:t>
            </a:r>
            <a:r>
              <a:rPr kumimoji="1" lang="ja-JP" altLang="en-US" sz="2000" b="1" dirty="0"/>
              <a:t>日</a:t>
            </a:r>
            <a:r>
              <a:rPr kumimoji="1" lang="en-US" altLang="ja-JP" sz="2000" b="1" dirty="0"/>
              <a:t>(</a:t>
            </a:r>
            <a:r>
              <a:rPr kumimoji="1" lang="ja-JP" altLang="en-US" sz="2000" b="1" dirty="0"/>
              <a:t>水</a:t>
            </a:r>
            <a:r>
              <a:rPr kumimoji="1" lang="en-US" altLang="ja-JP" sz="2000" b="1" dirty="0"/>
              <a:t>)</a:t>
            </a:r>
            <a:r>
              <a:rPr kumimoji="1" lang="ja-JP" altLang="en-US" sz="2000" b="1" dirty="0"/>
              <a:t> </a:t>
            </a:r>
            <a:endParaRPr kumimoji="1" lang="en-US" altLang="ja-JP" sz="2000" b="1" dirty="0"/>
          </a:p>
          <a:p>
            <a:endParaRPr kumimoji="1" lang="en-US" altLang="ja-JP" sz="2000" b="1" dirty="0"/>
          </a:p>
          <a:p>
            <a:r>
              <a:rPr kumimoji="1" lang="ja-JP" altLang="en-US" sz="2000" b="1" dirty="0"/>
              <a:t>会場：ラ・ヴエリテ </a:t>
            </a:r>
            <a:r>
              <a:rPr kumimoji="1" lang="en-US" altLang="ja-JP" sz="2400" b="1" dirty="0"/>
              <a:t>2F</a:t>
            </a:r>
            <a:endParaRPr kumimoji="1" lang="ja-JP" altLang="en-US" sz="2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E6BCC69-C0E4-AFC1-C04C-204ECB9484EF}"/>
              </a:ext>
            </a:extLst>
          </p:cNvPr>
          <p:cNvSpPr txBox="1"/>
          <p:nvPr/>
        </p:nvSpPr>
        <p:spPr>
          <a:xfrm>
            <a:off x="4527728" y="769343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/>
              <a:t>ラ・ヴエリテ</a:t>
            </a:r>
            <a:endParaRPr kumimoji="1" lang="en-US" altLang="ja-JP" sz="1200" dirty="0"/>
          </a:p>
          <a:p>
            <a:pPr algn="ctr"/>
            <a:r>
              <a:rPr kumimoji="1" lang="en-US" altLang="ja-JP" sz="1200" dirty="0"/>
              <a:t>Google</a:t>
            </a:r>
            <a:r>
              <a:rPr kumimoji="1" lang="ja-JP" altLang="en-US" sz="1200" dirty="0"/>
              <a:t>マップ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CDCBB5F2-835F-26AF-AE24-3038EF320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326" y="5857440"/>
            <a:ext cx="2230410" cy="1672053"/>
          </a:xfrm>
          <a:prstGeom prst="rect">
            <a:avLst/>
          </a:prstGeom>
        </p:spPr>
      </p:pic>
      <p:pic>
        <p:nvPicPr>
          <p:cNvPr id="13" name="図 1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8C5F3AB-6266-4B1D-5BA0-0277FDAD0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b="38569"/>
          <a:stretch/>
        </p:blipFill>
        <p:spPr>
          <a:xfrm>
            <a:off x="-5614" y="1593616"/>
            <a:ext cx="6858000" cy="4066204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2A1EB65-7E99-A01B-00D2-9AE8528F05E8}"/>
              </a:ext>
            </a:extLst>
          </p:cNvPr>
          <p:cNvCxnSpPr>
            <a:cxnSpLocks/>
          </p:cNvCxnSpPr>
          <p:nvPr/>
        </p:nvCxnSpPr>
        <p:spPr>
          <a:xfrm>
            <a:off x="-5614" y="5659820"/>
            <a:ext cx="6858001" cy="0"/>
          </a:xfrm>
          <a:prstGeom prst="line">
            <a:avLst/>
          </a:prstGeom>
          <a:ln w="28575">
            <a:solidFill>
              <a:srgbClr val="1D1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CF5699-A501-21F6-B721-B5574FA68E36}"/>
              </a:ext>
            </a:extLst>
          </p:cNvPr>
          <p:cNvSpPr txBox="1"/>
          <p:nvPr/>
        </p:nvSpPr>
        <p:spPr>
          <a:xfrm>
            <a:off x="5540" y="1590759"/>
            <a:ext cx="685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≪主催≫　株式会社 いとう</a:t>
            </a:r>
            <a:endParaRPr kumimoji="1" lang="en-US" altLang="ja-JP" sz="2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kumimoji="1" lang="ja-JP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≪協催≫　一般社団法人 長野県測量設計業協会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03169A0-5E33-F749-5363-59409B79089F}"/>
              </a:ext>
            </a:extLst>
          </p:cNvPr>
          <p:cNvGrpSpPr/>
          <p:nvPr/>
        </p:nvGrpSpPr>
        <p:grpSpPr>
          <a:xfrm>
            <a:off x="-5542" y="8404910"/>
            <a:ext cx="6858001" cy="1486911"/>
            <a:chOff x="-5542" y="8404910"/>
            <a:chExt cx="6858001" cy="1486911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0F1D873-CD29-1B51-2B1B-ECB944DB6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rcRect l="11799" t="11740"/>
            <a:stretch/>
          </p:blipFill>
          <p:spPr>
            <a:xfrm>
              <a:off x="4274436" y="8416019"/>
              <a:ext cx="1201592" cy="1454899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EC12B40-6FE8-3F0E-1F03-1CF748D86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rcRect l="32552" r="16958"/>
            <a:stretch/>
          </p:blipFill>
          <p:spPr>
            <a:xfrm>
              <a:off x="5476028" y="8416019"/>
              <a:ext cx="1305191" cy="1454071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6AC2C30-764A-E416-0256-B938AC247761}"/>
                </a:ext>
              </a:extLst>
            </p:cNvPr>
            <p:cNvSpPr txBox="1"/>
            <p:nvPr/>
          </p:nvSpPr>
          <p:spPr>
            <a:xfrm>
              <a:off x="4262089" y="8427442"/>
              <a:ext cx="250300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200" b="1" dirty="0"/>
                <a:t>現場写真フォトコンテスト</a:t>
              </a:r>
              <a:endParaRPr kumimoji="1" lang="en-US" altLang="ja-JP" sz="1200" b="1" dirty="0"/>
            </a:p>
            <a:p>
              <a:pPr algn="ctr"/>
              <a:r>
                <a:rPr kumimoji="1" lang="en-US" altLang="ja-JP" sz="1200" b="1" dirty="0">
                  <a:highlight>
                    <a:srgbClr val="FFFF00"/>
                  </a:highlight>
                </a:rPr>
                <a:t>『</a:t>
              </a:r>
              <a:r>
                <a:rPr kumimoji="1" lang="ja-JP" altLang="en-US" sz="1200" b="1" dirty="0">
                  <a:highlight>
                    <a:srgbClr val="FFFF00"/>
                  </a:highlight>
                </a:rPr>
                <a:t>測量機と現場のカッコいい</a:t>
              </a:r>
              <a:r>
                <a:rPr kumimoji="1" lang="en-US" altLang="ja-JP" sz="1200" b="1" dirty="0">
                  <a:highlight>
                    <a:srgbClr val="FFFF00"/>
                  </a:highlight>
                </a:rPr>
                <a:t>』</a:t>
              </a:r>
            </a:p>
            <a:p>
              <a:pPr algn="ctr"/>
              <a:r>
                <a:rPr kumimoji="1" lang="ja-JP" altLang="en-US" sz="1200" b="1" dirty="0">
                  <a:highlight>
                    <a:srgbClr val="FFFF00"/>
                  </a:highlight>
                </a:rPr>
                <a:t>を伝えたい</a:t>
              </a:r>
              <a:endParaRPr kumimoji="1" lang="en-US" altLang="ja-JP" sz="1200" b="1" dirty="0"/>
            </a:p>
            <a:p>
              <a:endParaRPr kumimoji="1" lang="en-US" altLang="ja-JP" sz="1200" b="1" dirty="0"/>
            </a:p>
            <a:p>
              <a:r>
                <a:rPr kumimoji="1" lang="ja-JP" altLang="en-US" sz="1200" b="1" dirty="0"/>
                <a:t>会場で優秀作品を展示します。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たくさんのご応募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　　　　ありがとうございました。</a:t>
              </a:r>
            </a:p>
          </p:txBody>
        </p: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4C8FCA4B-3480-B912-313A-5F93D7866FC0}"/>
                </a:ext>
              </a:extLst>
            </p:cNvPr>
            <p:cNvSpPr txBox="1"/>
            <p:nvPr/>
          </p:nvSpPr>
          <p:spPr>
            <a:xfrm>
              <a:off x="4219303" y="8539147"/>
              <a:ext cx="2610434" cy="1352674"/>
            </a:xfrm>
            <a:prstGeom prst="rect">
              <a:avLst/>
            </a:prstGeom>
          </p:spPr>
          <p:txBody>
            <a:bodyPr lIns="84000" tIns="84000" rIns="84000" bIns="84000" rtlCol="0" anchor="ctr"/>
            <a:lstStyle/>
            <a:p>
              <a:pPr algn="ctr">
                <a:lnSpc>
                  <a:spcPts val="1097"/>
                </a:lnSpc>
              </a:pPr>
              <a:endParaRPr/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712DD8A5-7B24-A943-9A1A-76A0E7410743}"/>
                </a:ext>
              </a:extLst>
            </p:cNvPr>
            <p:cNvCxnSpPr>
              <a:cxnSpLocks/>
            </p:cNvCxnSpPr>
            <p:nvPr/>
          </p:nvCxnSpPr>
          <p:spPr>
            <a:xfrm>
              <a:off x="-5542" y="8404910"/>
              <a:ext cx="6858001" cy="0"/>
            </a:xfrm>
            <a:prstGeom prst="line">
              <a:avLst/>
            </a:prstGeom>
            <a:ln w="28575">
              <a:solidFill>
                <a:srgbClr val="1D12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2719F8F-C425-2AC4-A614-9296253E7B40}"/>
                </a:ext>
              </a:extLst>
            </p:cNvPr>
            <p:cNvSpPr txBox="1"/>
            <p:nvPr/>
          </p:nvSpPr>
          <p:spPr>
            <a:xfrm>
              <a:off x="0" y="8412054"/>
              <a:ext cx="431935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/>
                <a:t>7</a:t>
              </a:r>
              <a:r>
                <a:rPr kumimoji="1" lang="ja-JP" altLang="en-US" sz="1200" b="1" dirty="0"/>
                <a:t>月</a:t>
              </a:r>
              <a:r>
                <a:rPr kumimoji="1" lang="en-US" altLang="ja-JP" sz="1200" b="1" dirty="0"/>
                <a:t>29</a:t>
              </a:r>
              <a:r>
                <a:rPr kumimoji="1" lang="ja-JP" altLang="en-US" sz="1200" b="1" dirty="0"/>
                <a:t>日</a:t>
              </a:r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火</a:t>
              </a:r>
              <a:r>
                <a:rPr kumimoji="1" lang="en-US" altLang="ja-JP" sz="1200" b="1" dirty="0"/>
                <a:t>)-8</a:t>
              </a:r>
              <a:r>
                <a:rPr kumimoji="1" lang="ja-JP" altLang="en-US" sz="1200" b="1" dirty="0"/>
                <a:t>月</a:t>
              </a:r>
              <a:r>
                <a:rPr kumimoji="1" lang="en-US" altLang="ja-JP" sz="1200" b="1" dirty="0"/>
                <a:t>1</a:t>
              </a:r>
              <a:r>
                <a:rPr kumimoji="1" lang="ja-JP" altLang="en-US" sz="1200" b="1" dirty="0"/>
                <a:t>日</a:t>
              </a:r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金</a:t>
              </a:r>
              <a:r>
                <a:rPr kumimoji="1" lang="en-US" altLang="ja-JP" sz="1200" b="1" dirty="0"/>
                <a:t>)</a:t>
              </a:r>
              <a:r>
                <a:rPr kumimoji="1" lang="ja-JP" altLang="en-US" sz="1200" b="1" dirty="0"/>
                <a:t>まで</a:t>
              </a:r>
              <a:r>
                <a:rPr kumimoji="1" lang="en-US" altLang="ja-JP" sz="1400" b="1" dirty="0"/>
                <a:t>4</a:t>
              </a:r>
              <a:r>
                <a:rPr kumimoji="1" lang="ja-JP" altLang="en-US" sz="1200" b="1" dirty="0"/>
                <a:t>会場にて</a:t>
              </a:r>
              <a:r>
                <a:rPr kumimoji="1" lang="en-US" altLang="ja-JP" sz="1400" b="1" dirty="0"/>
                <a:t>ITOH</a:t>
              </a:r>
              <a:r>
                <a:rPr kumimoji="1" lang="ja-JP" altLang="en-US" sz="1200" b="1" dirty="0"/>
                <a:t>フェア</a:t>
              </a:r>
              <a:r>
                <a:rPr kumimoji="1" lang="en-US" altLang="ja-JP" sz="1400" b="1" dirty="0"/>
                <a:t>2025</a:t>
              </a:r>
              <a:r>
                <a:rPr kumimoji="1" lang="ja-JP" altLang="en-US" sz="1200" b="1" dirty="0"/>
                <a:t>を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開催致します。ご来場予定のお客様は、</a:t>
              </a:r>
              <a:r>
                <a:rPr kumimoji="1" lang="ja-JP" altLang="en-US" sz="1200" b="1" dirty="0">
                  <a:solidFill>
                    <a:srgbClr val="FF0000"/>
                  </a:solidFill>
                </a:rPr>
                <a:t>事前登録</a:t>
              </a:r>
              <a:r>
                <a:rPr kumimoji="1" lang="ja-JP" altLang="en-US" sz="1200" b="1" dirty="0"/>
                <a:t>にご協力いただきますよう、よろしくお願い致します。</a:t>
              </a:r>
              <a:endParaRPr kumimoji="1" lang="en-US" altLang="ja-JP" sz="1200" b="1" dirty="0"/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29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火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北信会場　ホテル国際</a:t>
              </a:r>
              <a:r>
                <a:rPr kumimoji="1" lang="en-US" altLang="ja-JP" sz="1200" dirty="0"/>
                <a:t>21</a:t>
              </a:r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30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水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東信会場　ラ・ヴェリテ</a:t>
              </a:r>
              <a:endParaRPr kumimoji="1" lang="en-US" altLang="ja-JP" sz="1200" dirty="0"/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31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木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中信会場　スイス村サンモリッツ</a:t>
              </a:r>
              <a:endParaRPr kumimoji="1" lang="en-US" altLang="ja-JP" sz="1200" dirty="0"/>
            </a:p>
            <a:p>
              <a:r>
                <a:rPr kumimoji="1" lang="en-US" altLang="ja-JP" sz="1200" dirty="0"/>
                <a:t>8</a:t>
              </a:r>
              <a:r>
                <a:rPr kumimoji="1" lang="ja-JP" altLang="en-US" sz="1200" dirty="0"/>
                <a:t>月  </a:t>
              </a:r>
              <a:r>
                <a:rPr kumimoji="1" lang="en-US" altLang="ja-JP" sz="1200" dirty="0"/>
                <a:t>1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金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南信会場　信州</a:t>
              </a:r>
              <a:r>
                <a:rPr kumimoji="1" lang="en-US" altLang="ja-JP" sz="1200" dirty="0"/>
                <a:t>INA</a:t>
              </a:r>
              <a:r>
                <a:rPr kumimoji="1" lang="ja-JP" altLang="en-US" sz="1200" dirty="0"/>
                <a:t>セミナーハウス</a:t>
              </a:r>
              <a:endParaRPr kumimoji="1" lang="en-US" altLang="ja-JP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224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7BA88-59B2-4CDF-5519-BB987A4F8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AAE8115-4EFB-61B4-0753-E7810002D7E0}"/>
              </a:ext>
            </a:extLst>
          </p:cNvPr>
          <p:cNvSpPr/>
          <p:nvPr/>
        </p:nvSpPr>
        <p:spPr>
          <a:xfrm>
            <a:off x="1056738" y="0"/>
            <a:ext cx="57083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ITOH</a:t>
            </a:r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フェア</a:t>
            </a:r>
            <a:r>
              <a:rPr lang="en-US" altLang="ja-JP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2025</a:t>
            </a:r>
            <a:endParaRPr lang="en-US" altLang="ja-JP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D12A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0712431-33F9-BA14-B9CB-E06C1C10AA0D}"/>
              </a:ext>
            </a:extLst>
          </p:cNvPr>
          <p:cNvSpPr/>
          <p:nvPr/>
        </p:nvSpPr>
        <p:spPr>
          <a:xfrm>
            <a:off x="494253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1D12AE"/>
                </a:solidFill>
              </a:rPr>
              <a:t>入場無料</a:t>
            </a:r>
            <a:endParaRPr kumimoji="1" lang="en-US" altLang="ja-JP" sz="1600" b="1" dirty="0">
              <a:solidFill>
                <a:srgbClr val="1D12AE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EF17FD7-A86A-0262-90A0-676329392BAA}"/>
              </a:ext>
            </a:extLst>
          </p:cNvPr>
          <p:cNvSpPr/>
          <p:nvPr/>
        </p:nvSpPr>
        <p:spPr>
          <a:xfrm>
            <a:off x="1985735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土木</a:t>
            </a:r>
            <a:r>
              <a:rPr kumimoji="1" lang="en-US" altLang="ja-JP" b="1" dirty="0">
                <a:solidFill>
                  <a:srgbClr val="1D12AE"/>
                </a:solidFill>
              </a:rPr>
              <a:t>CPDS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B7E5E3BE-7AB4-1920-B880-2AFD5F7292E8}"/>
              </a:ext>
            </a:extLst>
          </p:cNvPr>
          <p:cNvSpPr/>
          <p:nvPr/>
        </p:nvSpPr>
        <p:spPr>
          <a:xfrm>
            <a:off x="3477217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測量</a:t>
            </a:r>
            <a:r>
              <a:rPr kumimoji="1" lang="en-US" altLang="ja-JP" b="1" dirty="0">
                <a:solidFill>
                  <a:srgbClr val="1D12AE"/>
                </a:solidFill>
              </a:rPr>
              <a:t>CPD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CDDC7071-6A9C-7335-C812-A3B12830249A}"/>
              </a:ext>
            </a:extLst>
          </p:cNvPr>
          <p:cNvSpPr/>
          <p:nvPr/>
        </p:nvSpPr>
        <p:spPr>
          <a:xfrm>
            <a:off x="4971663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設計</a:t>
            </a:r>
            <a:r>
              <a:rPr kumimoji="1" lang="en-US" altLang="ja-JP" b="1" dirty="0">
                <a:solidFill>
                  <a:srgbClr val="1D12AE"/>
                </a:solidFill>
              </a:rPr>
              <a:t>CPD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C663C77-2C22-B189-2966-87C91A4851FE}"/>
              </a:ext>
            </a:extLst>
          </p:cNvPr>
          <p:cNvSpPr/>
          <p:nvPr/>
        </p:nvSpPr>
        <p:spPr>
          <a:xfrm>
            <a:off x="4455871" y="817385"/>
            <a:ext cx="90281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ja-JP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ポイント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6ADFFDC-0910-1D07-CBFF-6BF93C2F06A8}"/>
              </a:ext>
            </a:extLst>
          </p:cNvPr>
          <p:cNvSpPr/>
          <p:nvPr/>
        </p:nvSpPr>
        <p:spPr>
          <a:xfrm>
            <a:off x="5950317" y="811471"/>
            <a:ext cx="90281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ja-JP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ポイント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89C48B8-C3A3-32FB-AD6C-7D39834A6145}"/>
              </a:ext>
            </a:extLst>
          </p:cNvPr>
          <p:cNvSpPr/>
          <p:nvPr/>
        </p:nvSpPr>
        <p:spPr>
          <a:xfrm>
            <a:off x="1894267" y="817385"/>
            <a:ext cx="1487947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3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  <a:p>
            <a:pPr algn="r"/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ユニット</a:t>
            </a:r>
            <a:r>
              <a:rPr lang="en-US" altLang="ja-JP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(※</a:t>
            </a:r>
            <a:r>
              <a:rPr lang="ja-JP" altLang="en-US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最大</a:t>
            </a:r>
            <a:r>
              <a:rPr lang="en-US" altLang="ja-JP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0242D2B-4212-D08B-2571-3B7C8B875E85}"/>
              </a:ext>
            </a:extLst>
          </p:cNvPr>
          <p:cNvGrpSpPr/>
          <p:nvPr/>
        </p:nvGrpSpPr>
        <p:grpSpPr>
          <a:xfrm>
            <a:off x="0" y="-1121"/>
            <a:ext cx="1112108" cy="1109117"/>
            <a:chOff x="0" y="-1121"/>
            <a:chExt cx="1112108" cy="1109117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98897D6E-1D23-8808-F1AC-C076B60ED39C}"/>
                </a:ext>
              </a:extLst>
            </p:cNvPr>
            <p:cNvSpPr/>
            <p:nvPr/>
          </p:nvSpPr>
          <p:spPr>
            <a:xfrm rot="2614951">
              <a:off x="151623" y="152415"/>
              <a:ext cx="798925" cy="811901"/>
            </a:xfrm>
            <a:prstGeom prst="roundRect">
              <a:avLst>
                <a:gd name="adj" fmla="val 218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4370B2A-45DA-F779-A240-4D5FBBB6A4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908"/>
            <a:stretch/>
          </p:blipFill>
          <p:spPr>
            <a:xfrm>
              <a:off x="0" y="-1121"/>
              <a:ext cx="1112108" cy="1109117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132BD9-1FBD-C062-11D8-5B2AF0B53A7B}"/>
              </a:ext>
            </a:extLst>
          </p:cNvPr>
          <p:cNvSpPr txBox="1"/>
          <p:nvPr/>
        </p:nvSpPr>
        <p:spPr>
          <a:xfrm>
            <a:off x="1" y="5910114"/>
            <a:ext cx="35189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≪中信会場≫</a:t>
            </a:r>
            <a:endParaRPr kumimoji="1" lang="en-US" altLang="ja-JP" sz="2000" b="1" dirty="0"/>
          </a:p>
          <a:p>
            <a:endParaRPr kumimoji="1" lang="en-US" altLang="ja-JP" sz="400" b="1" dirty="0"/>
          </a:p>
          <a:p>
            <a:r>
              <a:rPr kumimoji="1" lang="ja-JP" altLang="en-US" sz="2000" b="1" dirty="0"/>
              <a:t>日時：</a:t>
            </a:r>
            <a:r>
              <a:rPr kumimoji="1" lang="en-US" altLang="ja-JP" sz="4000" b="1" dirty="0"/>
              <a:t>7</a:t>
            </a:r>
            <a:r>
              <a:rPr kumimoji="1" lang="ja-JP" altLang="en-US" sz="2000" b="1" dirty="0"/>
              <a:t>月</a:t>
            </a:r>
            <a:r>
              <a:rPr kumimoji="1" lang="en-US" altLang="ja-JP" sz="4000" b="1" dirty="0"/>
              <a:t>31</a:t>
            </a:r>
            <a:r>
              <a:rPr kumimoji="1" lang="ja-JP" altLang="en-US" sz="2000" b="1" dirty="0"/>
              <a:t>日</a:t>
            </a:r>
            <a:r>
              <a:rPr kumimoji="1" lang="en-US" altLang="ja-JP" sz="2000" b="1" dirty="0"/>
              <a:t>(</a:t>
            </a:r>
            <a:r>
              <a:rPr kumimoji="1" lang="ja-JP" altLang="en-US" sz="2000" b="1" dirty="0"/>
              <a:t>木</a:t>
            </a:r>
            <a:r>
              <a:rPr kumimoji="1" lang="en-US" altLang="ja-JP" sz="2000" b="1" dirty="0"/>
              <a:t>)</a:t>
            </a:r>
          </a:p>
          <a:p>
            <a:endParaRPr kumimoji="1" lang="en-US" altLang="ja-JP" sz="2000" b="1" dirty="0"/>
          </a:p>
          <a:p>
            <a:endParaRPr kumimoji="1" lang="en-US" altLang="ja-JP" sz="400" b="1" dirty="0"/>
          </a:p>
          <a:p>
            <a:r>
              <a:rPr kumimoji="1" lang="ja-JP" altLang="en-US" sz="2000" b="1" dirty="0"/>
              <a:t>会場：スイス村サンモリッツ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　　　　　　　　　大ホール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4080AA-744D-64E3-8EDA-F63B45FFB916}"/>
              </a:ext>
            </a:extLst>
          </p:cNvPr>
          <p:cNvSpPr txBox="1"/>
          <p:nvPr/>
        </p:nvSpPr>
        <p:spPr>
          <a:xfrm>
            <a:off x="4632661" y="774138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/>
              <a:t>スイス村サンモリッツ</a:t>
            </a:r>
            <a:endParaRPr kumimoji="1" lang="en-US" altLang="ja-JP" sz="1200" dirty="0"/>
          </a:p>
          <a:p>
            <a:pPr algn="ctr"/>
            <a:r>
              <a:rPr kumimoji="1" lang="en-US" altLang="ja-JP" sz="1200" dirty="0"/>
              <a:t>Google</a:t>
            </a:r>
            <a:r>
              <a:rPr kumimoji="1" lang="ja-JP" altLang="en-US" sz="1200" dirty="0"/>
              <a:t>マップ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D0E87CE8-4DE2-5026-53A7-D6B7DC2DC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680" y="5847257"/>
            <a:ext cx="2158794" cy="1677692"/>
          </a:xfrm>
          <a:prstGeom prst="rect">
            <a:avLst/>
          </a:prstGeom>
        </p:spPr>
      </p:pic>
      <p:pic>
        <p:nvPicPr>
          <p:cNvPr id="41" name="図 40" descr="QR コード&#10;&#10;自動的に生成された説明">
            <a:extLst>
              <a:ext uri="{FF2B5EF4-FFF2-40B4-BE49-F238E27FC236}">
                <a16:creationId xmlns:a16="http://schemas.microsoft.com/office/drawing/2014/main" id="{3428F9DF-09C9-6C2E-5F31-3A70827A8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13" y="7476172"/>
            <a:ext cx="880367" cy="880367"/>
          </a:xfrm>
          <a:prstGeom prst="rect">
            <a:avLst/>
          </a:prstGeom>
        </p:spPr>
      </p:pic>
      <p:pic>
        <p:nvPicPr>
          <p:cNvPr id="11" name="図 10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1BECECB-EC08-F637-C3BF-BA649B716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b="38569"/>
          <a:stretch/>
        </p:blipFill>
        <p:spPr>
          <a:xfrm>
            <a:off x="-5614" y="1593616"/>
            <a:ext cx="6858000" cy="4066204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F1AC1CA-4A81-5C68-82E8-B24FF36056A0}"/>
              </a:ext>
            </a:extLst>
          </p:cNvPr>
          <p:cNvCxnSpPr>
            <a:cxnSpLocks/>
          </p:cNvCxnSpPr>
          <p:nvPr/>
        </p:nvCxnSpPr>
        <p:spPr>
          <a:xfrm>
            <a:off x="-5614" y="5659820"/>
            <a:ext cx="6858001" cy="0"/>
          </a:xfrm>
          <a:prstGeom prst="line">
            <a:avLst/>
          </a:prstGeom>
          <a:ln w="28575">
            <a:solidFill>
              <a:srgbClr val="1D1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1F208B-8265-6A33-D9D5-AC26DDB5E621}"/>
              </a:ext>
            </a:extLst>
          </p:cNvPr>
          <p:cNvSpPr txBox="1"/>
          <p:nvPr/>
        </p:nvSpPr>
        <p:spPr>
          <a:xfrm>
            <a:off x="5540" y="1590759"/>
            <a:ext cx="685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≪主催≫　株式会社 いとう</a:t>
            </a:r>
            <a:endParaRPr kumimoji="1" lang="en-US" altLang="ja-JP" sz="2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kumimoji="1" lang="ja-JP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≪協催≫　一般社団法人 長野県測量設計業協会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967D07-784B-AB0E-814A-8D08D865C2E4}"/>
              </a:ext>
            </a:extLst>
          </p:cNvPr>
          <p:cNvGrpSpPr/>
          <p:nvPr/>
        </p:nvGrpSpPr>
        <p:grpSpPr>
          <a:xfrm>
            <a:off x="-5542" y="8404910"/>
            <a:ext cx="6858001" cy="1486911"/>
            <a:chOff x="-5542" y="8404910"/>
            <a:chExt cx="6858001" cy="1486911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1606D28-4882-34E9-2E13-FCDB8E17E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rcRect l="11799" t="11740"/>
            <a:stretch/>
          </p:blipFill>
          <p:spPr>
            <a:xfrm>
              <a:off x="4274436" y="8416019"/>
              <a:ext cx="1201592" cy="1454899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AC505C2-DFAE-C15C-87FA-F695580C5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rcRect l="32552" r="16958"/>
            <a:stretch/>
          </p:blipFill>
          <p:spPr>
            <a:xfrm>
              <a:off x="5476028" y="8416019"/>
              <a:ext cx="1305191" cy="1454071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B01656B-5D58-CBBD-8E38-E174CB6BA8E3}"/>
                </a:ext>
              </a:extLst>
            </p:cNvPr>
            <p:cNvSpPr txBox="1"/>
            <p:nvPr/>
          </p:nvSpPr>
          <p:spPr>
            <a:xfrm>
              <a:off x="4262089" y="8427442"/>
              <a:ext cx="250300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200" b="1" dirty="0"/>
                <a:t>現場写真フォトコンテスト</a:t>
              </a:r>
              <a:endParaRPr kumimoji="1" lang="en-US" altLang="ja-JP" sz="1200" b="1" dirty="0"/>
            </a:p>
            <a:p>
              <a:pPr algn="ctr"/>
              <a:r>
                <a:rPr kumimoji="1" lang="en-US" altLang="ja-JP" sz="1200" b="1" dirty="0">
                  <a:highlight>
                    <a:srgbClr val="FFFF00"/>
                  </a:highlight>
                </a:rPr>
                <a:t>『</a:t>
              </a:r>
              <a:r>
                <a:rPr kumimoji="1" lang="ja-JP" altLang="en-US" sz="1200" b="1" dirty="0">
                  <a:highlight>
                    <a:srgbClr val="FFFF00"/>
                  </a:highlight>
                </a:rPr>
                <a:t>測量機と現場のカッコいい</a:t>
              </a:r>
              <a:r>
                <a:rPr kumimoji="1" lang="en-US" altLang="ja-JP" sz="1200" b="1" dirty="0">
                  <a:highlight>
                    <a:srgbClr val="FFFF00"/>
                  </a:highlight>
                </a:rPr>
                <a:t>』</a:t>
              </a:r>
            </a:p>
            <a:p>
              <a:pPr algn="ctr"/>
              <a:r>
                <a:rPr kumimoji="1" lang="ja-JP" altLang="en-US" sz="1200" b="1" dirty="0">
                  <a:highlight>
                    <a:srgbClr val="FFFF00"/>
                  </a:highlight>
                </a:rPr>
                <a:t>を伝えたい</a:t>
              </a:r>
              <a:endParaRPr kumimoji="1" lang="en-US" altLang="ja-JP" sz="1200" b="1" dirty="0"/>
            </a:p>
            <a:p>
              <a:endParaRPr kumimoji="1" lang="en-US" altLang="ja-JP" sz="1200" b="1" dirty="0"/>
            </a:p>
            <a:p>
              <a:r>
                <a:rPr kumimoji="1" lang="ja-JP" altLang="en-US" sz="1200" b="1" dirty="0"/>
                <a:t>会場で優秀作品を展示します。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たくさんのご応募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　　　　ありがとうございました。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68F2CA50-552D-B177-4409-AB39A776A639}"/>
                </a:ext>
              </a:extLst>
            </p:cNvPr>
            <p:cNvSpPr txBox="1"/>
            <p:nvPr/>
          </p:nvSpPr>
          <p:spPr>
            <a:xfrm>
              <a:off x="4219303" y="8539147"/>
              <a:ext cx="2610434" cy="1352674"/>
            </a:xfrm>
            <a:prstGeom prst="rect">
              <a:avLst/>
            </a:prstGeom>
          </p:spPr>
          <p:txBody>
            <a:bodyPr lIns="84000" tIns="84000" rIns="84000" bIns="84000" rtlCol="0" anchor="ctr"/>
            <a:lstStyle/>
            <a:p>
              <a:pPr algn="ctr">
                <a:lnSpc>
                  <a:spcPts val="1097"/>
                </a:lnSpc>
              </a:pPr>
              <a:endParaRPr/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FB92D407-BC50-CF3C-92CE-C05BF5044DA0}"/>
                </a:ext>
              </a:extLst>
            </p:cNvPr>
            <p:cNvCxnSpPr>
              <a:cxnSpLocks/>
            </p:cNvCxnSpPr>
            <p:nvPr/>
          </p:nvCxnSpPr>
          <p:spPr>
            <a:xfrm>
              <a:off x="-5542" y="8404910"/>
              <a:ext cx="6858001" cy="0"/>
            </a:xfrm>
            <a:prstGeom prst="line">
              <a:avLst/>
            </a:prstGeom>
            <a:ln w="28575">
              <a:solidFill>
                <a:srgbClr val="1D12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303AFDC-8996-7C20-3114-B48248495073}"/>
                </a:ext>
              </a:extLst>
            </p:cNvPr>
            <p:cNvSpPr txBox="1"/>
            <p:nvPr/>
          </p:nvSpPr>
          <p:spPr>
            <a:xfrm>
              <a:off x="0" y="8412054"/>
              <a:ext cx="431935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/>
                <a:t>7</a:t>
              </a:r>
              <a:r>
                <a:rPr kumimoji="1" lang="ja-JP" altLang="en-US" sz="1200" b="1" dirty="0"/>
                <a:t>月</a:t>
              </a:r>
              <a:r>
                <a:rPr kumimoji="1" lang="en-US" altLang="ja-JP" sz="1200" b="1" dirty="0"/>
                <a:t>29</a:t>
              </a:r>
              <a:r>
                <a:rPr kumimoji="1" lang="ja-JP" altLang="en-US" sz="1200" b="1" dirty="0"/>
                <a:t>日</a:t>
              </a:r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火</a:t>
              </a:r>
              <a:r>
                <a:rPr kumimoji="1" lang="en-US" altLang="ja-JP" sz="1200" b="1" dirty="0"/>
                <a:t>)-8</a:t>
              </a:r>
              <a:r>
                <a:rPr kumimoji="1" lang="ja-JP" altLang="en-US" sz="1200" b="1" dirty="0"/>
                <a:t>月</a:t>
              </a:r>
              <a:r>
                <a:rPr kumimoji="1" lang="en-US" altLang="ja-JP" sz="1200" b="1" dirty="0"/>
                <a:t>1</a:t>
              </a:r>
              <a:r>
                <a:rPr kumimoji="1" lang="ja-JP" altLang="en-US" sz="1200" b="1" dirty="0"/>
                <a:t>日</a:t>
              </a:r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金</a:t>
              </a:r>
              <a:r>
                <a:rPr kumimoji="1" lang="en-US" altLang="ja-JP" sz="1200" b="1" dirty="0"/>
                <a:t>)</a:t>
              </a:r>
              <a:r>
                <a:rPr kumimoji="1" lang="ja-JP" altLang="en-US" sz="1200" b="1" dirty="0"/>
                <a:t>まで</a:t>
              </a:r>
              <a:r>
                <a:rPr kumimoji="1" lang="en-US" altLang="ja-JP" sz="1400" b="1" dirty="0"/>
                <a:t>4</a:t>
              </a:r>
              <a:r>
                <a:rPr kumimoji="1" lang="ja-JP" altLang="en-US" sz="1200" b="1" dirty="0"/>
                <a:t>会場にて</a:t>
              </a:r>
              <a:r>
                <a:rPr kumimoji="1" lang="en-US" altLang="ja-JP" sz="1400" b="1" dirty="0"/>
                <a:t>ITOH</a:t>
              </a:r>
              <a:r>
                <a:rPr kumimoji="1" lang="ja-JP" altLang="en-US" sz="1200" b="1" dirty="0"/>
                <a:t>フェア</a:t>
              </a:r>
              <a:r>
                <a:rPr kumimoji="1" lang="en-US" altLang="ja-JP" sz="1400" b="1" dirty="0"/>
                <a:t>2025</a:t>
              </a:r>
              <a:r>
                <a:rPr kumimoji="1" lang="ja-JP" altLang="en-US" sz="1200" b="1" dirty="0"/>
                <a:t>を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開催致します。ご来場予定のお客様は、</a:t>
              </a:r>
              <a:r>
                <a:rPr kumimoji="1" lang="ja-JP" altLang="en-US" sz="1200" b="1" dirty="0">
                  <a:solidFill>
                    <a:srgbClr val="FF0000"/>
                  </a:solidFill>
                </a:rPr>
                <a:t>事前登録</a:t>
              </a:r>
              <a:r>
                <a:rPr kumimoji="1" lang="ja-JP" altLang="en-US" sz="1200" b="1" dirty="0"/>
                <a:t>にご協力いただきますよう、よろしくお願い致します。</a:t>
              </a:r>
              <a:endParaRPr kumimoji="1" lang="en-US" altLang="ja-JP" sz="1200" b="1" dirty="0"/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29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火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北信会場　ホテル国際</a:t>
              </a:r>
              <a:r>
                <a:rPr kumimoji="1" lang="en-US" altLang="ja-JP" sz="1200" dirty="0"/>
                <a:t>21</a:t>
              </a:r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30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水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東信会場　ラ・ヴェリテ</a:t>
              </a:r>
              <a:endParaRPr kumimoji="1" lang="en-US" altLang="ja-JP" sz="1200" dirty="0"/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31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木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中信会場　スイス村サンモリッツ</a:t>
              </a:r>
              <a:endParaRPr kumimoji="1" lang="en-US" altLang="ja-JP" sz="1200" dirty="0"/>
            </a:p>
            <a:p>
              <a:r>
                <a:rPr kumimoji="1" lang="en-US" altLang="ja-JP" sz="1200" dirty="0"/>
                <a:t>8</a:t>
              </a:r>
              <a:r>
                <a:rPr kumimoji="1" lang="ja-JP" altLang="en-US" sz="1200" dirty="0"/>
                <a:t>月  </a:t>
              </a:r>
              <a:r>
                <a:rPr kumimoji="1" lang="en-US" altLang="ja-JP" sz="1200" dirty="0"/>
                <a:t>1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金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南信会場　信州</a:t>
              </a:r>
              <a:r>
                <a:rPr kumimoji="1" lang="en-US" altLang="ja-JP" sz="1200" dirty="0"/>
                <a:t>INA</a:t>
              </a:r>
              <a:r>
                <a:rPr kumimoji="1" lang="ja-JP" altLang="en-US" sz="1200" dirty="0"/>
                <a:t>セミナーハウス</a:t>
              </a:r>
              <a:endParaRPr kumimoji="1" lang="en-US" altLang="ja-JP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02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6B467-B58C-33A8-67E4-3486B87FC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7E0DDF-6ADB-E7D3-5D4E-3128015F464D}"/>
              </a:ext>
            </a:extLst>
          </p:cNvPr>
          <p:cNvSpPr/>
          <p:nvPr/>
        </p:nvSpPr>
        <p:spPr>
          <a:xfrm>
            <a:off x="1056738" y="0"/>
            <a:ext cx="57083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ITOH</a:t>
            </a:r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フェア</a:t>
            </a:r>
            <a:r>
              <a:rPr lang="en-US" altLang="ja-JP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2025</a:t>
            </a:r>
            <a:endParaRPr lang="en-US" altLang="ja-JP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D12A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D0CBF7B-251B-46BB-63AD-DF74421204A7}"/>
              </a:ext>
            </a:extLst>
          </p:cNvPr>
          <p:cNvSpPr/>
          <p:nvPr/>
        </p:nvSpPr>
        <p:spPr>
          <a:xfrm>
            <a:off x="494253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rgbClr val="1D12AE"/>
                </a:solidFill>
              </a:rPr>
              <a:t>入場無料</a:t>
            </a:r>
            <a:endParaRPr kumimoji="1" lang="en-US" altLang="ja-JP" sz="1600" b="1" dirty="0">
              <a:solidFill>
                <a:srgbClr val="1D12AE"/>
              </a:solidFill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9076925-BAD2-980E-4C50-1B5F081C3858}"/>
              </a:ext>
            </a:extLst>
          </p:cNvPr>
          <p:cNvSpPr/>
          <p:nvPr/>
        </p:nvSpPr>
        <p:spPr>
          <a:xfrm>
            <a:off x="1985735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土木</a:t>
            </a:r>
            <a:r>
              <a:rPr kumimoji="1" lang="en-US" altLang="ja-JP" b="1" dirty="0">
                <a:solidFill>
                  <a:srgbClr val="1D12AE"/>
                </a:solidFill>
              </a:rPr>
              <a:t>CPDS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3F8C4A0-6577-5CE1-2325-382F90F7B570}"/>
              </a:ext>
            </a:extLst>
          </p:cNvPr>
          <p:cNvSpPr/>
          <p:nvPr/>
        </p:nvSpPr>
        <p:spPr>
          <a:xfrm>
            <a:off x="3477217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測量</a:t>
            </a:r>
            <a:r>
              <a:rPr kumimoji="1" lang="en-US" altLang="ja-JP" b="1" dirty="0">
                <a:solidFill>
                  <a:srgbClr val="1D12AE"/>
                </a:solidFill>
              </a:rPr>
              <a:t>CPD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CB01F99E-648D-3489-453A-5F1437737289}"/>
              </a:ext>
            </a:extLst>
          </p:cNvPr>
          <p:cNvSpPr/>
          <p:nvPr/>
        </p:nvSpPr>
        <p:spPr>
          <a:xfrm>
            <a:off x="4971663" y="934998"/>
            <a:ext cx="1371600" cy="345989"/>
          </a:xfrm>
          <a:prstGeom prst="roundRect">
            <a:avLst/>
          </a:prstGeom>
          <a:solidFill>
            <a:srgbClr val="FFFF00">
              <a:alpha val="50000"/>
            </a:srgbClr>
          </a:solidFill>
          <a:ln w="12700">
            <a:solidFill>
              <a:srgbClr val="1D1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>
                <a:solidFill>
                  <a:srgbClr val="1D12AE"/>
                </a:solidFill>
              </a:rPr>
              <a:t>設計</a:t>
            </a:r>
            <a:r>
              <a:rPr kumimoji="1" lang="en-US" altLang="ja-JP" b="1" dirty="0">
                <a:solidFill>
                  <a:srgbClr val="1D12AE"/>
                </a:solidFill>
              </a:rPr>
              <a:t>CPD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B6D478A-962C-5178-9F56-41EAA46DF032}"/>
              </a:ext>
            </a:extLst>
          </p:cNvPr>
          <p:cNvSpPr/>
          <p:nvPr/>
        </p:nvSpPr>
        <p:spPr>
          <a:xfrm>
            <a:off x="4455871" y="817385"/>
            <a:ext cx="90281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altLang="ja-JP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ポイント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0523D2E-7890-0900-1A96-ED275229C267}"/>
              </a:ext>
            </a:extLst>
          </p:cNvPr>
          <p:cNvSpPr/>
          <p:nvPr/>
        </p:nvSpPr>
        <p:spPr>
          <a:xfrm>
            <a:off x="5950317" y="811471"/>
            <a:ext cx="90281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altLang="ja-JP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ポイント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4AF8A37-CB88-F4AB-9F49-9C5DD05E2C8F}"/>
              </a:ext>
            </a:extLst>
          </p:cNvPr>
          <p:cNvSpPr/>
          <p:nvPr/>
        </p:nvSpPr>
        <p:spPr>
          <a:xfrm>
            <a:off x="1894267" y="817385"/>
            <a:ext cx="1487947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altLang="ja-JP" sz="3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  <a:p>
            <a:pPr algn="r"/>
            <a:r>
              <a:rPr lang="ja-JP" altLang="en-US" sz="1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ユニット</a:t>
            </a:r>
            <a:r>
              <a:rPr lang="en-US" altLang="ja-JP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(※</a:t>
            </a:r>
            <a:r>
              <a:rPr lang="ja-JP" altLang="en-US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最大</a:t>
            </a:r>
            <a:r>
              <a:rPr lang="en-US" altLang="ja-JP" sz="12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ja-JP" altLang="en-US" sz="3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6759448-8F11-EA71-B38A-D4E3D1B78FFA}"/>
              </a:ext>
            </a:extLst>
          </p:cNvPr>
          <p:cNvGrpSpPr/>
          <p:nvPr/>
        </p:nvGrpSpPr>
        <p:grpSpPr>
          <a:xfrm>
            <a:off x="0" y="-1121"/>
            <a:ext cx="1112108" cy="1109117"/>
            <a:chOff x="0" y="-1121"/>
            <a:chExt cx="1112108" cy="1109117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3B57AEED-EFD9-3CB7-C9E6-F42ABCD9A931}"/>
                </a:ext>
              </a:extLst>
            </p:cNvPr>
            <p:cNvSpPr/>
            <p:nvPr/>
          </p:nvSpPr>
          <p:spPr>
            <a:xfrm rot="2614951">
              <a:off x="151623" y="152415"/>
              <a:ext cx="798925" cy="811901"/>
            </a:xfrm>
            <a:prstGeom prst="roundRect">
              <a:avLst>
                <a:gd name="adj" fmla="val 218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CFCA6EB-1074-99F5-D1BF-654D0ABF3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908"/>
            <a:stretch/>
          </p:blipFill>
          <p:spPr>
            <a:xfrm>
              <a:off x="0" y="-1121"/>
              <a:ext cx="1112108" cy="1109117"/>
            </a:xfrm>
            <a:prstGeom prst="rect">
              <a:avLst/>
            </a:prstGeom>
          </p:spPr>
        </p:pic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3C5866-1E12-C49C-2B1B-010209F679DA}"/>
              </a:ext>
            </a:extLst>
          </p:cNvPr>
          <p:cNvSpPr txBox="1"/>
          <p:nvPr/>
        </p:nvSpPr>
        <p:spPr>
          <a:xfrm>
            <a:off x="1730" y="5890114"/>
            <a:ext cx="37688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≪南信会場≫</a:t>
            </a:r>
            <a:endParaRPr kumimoji="1" lang="en-US" altLang="ja-JP" sz="2000" b="1" dirty="0"/>
          </a:p>
          <a:p>
            <a:endParaRPr kumimoji="1" lang="en-US" altLang="ja-JP" sz="400" b="1" dirty="0"/>
          </a:p>
          <a:p>
            <a:r>
              <a:rPr kumimoji="1" lang="ja-JP" altLang="en-US" sz="2000" b="1" dirty="0"/>
              <a:t>日時：</a:t>
            </a:r>
            <a:r>
              <a:rPr kumimoji="1" lang="en-US" altLang="ja-JP" sz="4000" b="1" dirty="0"/>
              <a:t>8</a:t>
            </a:r>
            <a:r>
              <a:rPr kumimoji="1" lang="ja-JP" altLang="en-US" sz="2000" b="1" dirty="0"/>
              <a:t>月</a:t>
            </a:r>
            <a:r>
              <a:rPr kumimoji="1" lang="en-US" altLang="ja-JP" sz="4000" b="1" dirty="0"/>
              <a:t>1</a:t>
            </a:r>
            <a:r>
              <a:rPr kumimoji="1" lang="ja-JP" altLang="en-US" sz="2000" b="1" dirty="0"/>
              <a:t>日</a:t>
            </a:r>
            <a:r>
              <a:rPr kumimoji="1" lang="en-US" altLang="ja-JP" sz="2000" b="1" dirty="0"/>
              <a:t>(</a:t>
            </a:r>
            <a:r>
              <a:rPr kumimoji="1" lang="ja-JP" altLang="en-US" sz="2000" b="1" dirty="0"/>
              <a:t>金</a:t>
            </a:r>
            <a:r>
              <a:rPr kumimoji="1" lang="en-US" altLang="ja-JP" sz="2000" b="1" dirty="0"/>
              <a:t>)</a:t>
            </a:r>
            <a:r>
              <a:rPr kumimoji="1" lang="ja-JP" altLang="en-US" sz="2000" b="1" dirty="0"/>
              <a:t>　</a:t>
            </a:r>
            <a:endParaRPr kumimoji="1" lang="en-US" altLang="ja-JP" sz="2000" b="1" dirty="0"/>
          </a:p>
          <a:p>
            <a:endParaRPr kumimoji="1" lang="en-US" altLang="ja-JP" sz="2000" b="1" dirty="0"/>
          </a:p>
          <a:p>
            <a:r>
              <a:rPr kumimoji="1" lang="ja-JP" altLang="en-US" sz="2000" b="1" dirty="0"/>
              <a:t>会場：信州</a:t>
            </a:r>
            <a:r>
              <a:rPr kumimoji="1" lang="en-US" altLang="ja-JP" sz="2400" b="1" dirty="0"/>
              <a:t>INA</a:t>
            </a:r>
            <a:r>
              <a:rPr kumimoji="1" lang="ja-JP" altLang="en-US" sz="2000" b="1" dirty="0"/>
              <a:t>セミナーハウス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　　　</a:t>
            </a:r>
            <a:r>
              <a:rPr kumimoji="1" lang="en-US" altLang="ja-JP" sz="2000" b="1" dirty="0"/>
              <a:t>EAST ARENA</a:t>
            </a:r>
            <a:r>
              <a:rPr kumimoji="1" lang="ja-JP" altLang="en-US" sz="2000" b="1" dirty="0"/>
              <a:t>　</a:t>
            </a:r>
            <a:r>
              <a:rPr kumimoji="1" lang="en-US" altLang="ja-JP" sz="2000" b="1" dirty="0"/>
              <a:t>ROOM1</a:t>
            </a:r>
            <a:r>
              <a:rPr kumimoji="1" lang="ja-JP" altLang="en-US" sz="2000" b="1" dirty="0"/>
              <a:t>～</a:t>
            </a:r>
            <a:r>
              <a:rPr kumimoji="1" lang="en-US" altLang="ja-JP" sz="2000" b="1" dirty="0"/>
              <a:t>5</a:t>
            </a:r>
            <a:endParaRPr kumimoji="1" lang="ja-JP" altLang="en-US" sz="2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7509E2-C947-A00C-091C-182239F250F5}"/>
              </a:ext>
            </a:extLst>
          </p:cNvPr>
          <p:cNvSpPr txBox="1"/>
          <p:nvPr/>
        </p:nvSpPr>
        <p:spPr>
          <a:xfrm>
            <a:off x="5032450" y="7650309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/>
              <a:t>信州</a:t>
            </a:r>
            <a:r>
              <a:rPr kumimoji="1" lang="en-US" altLang="ja-JP" sz="1200" dirty="0"/>
              <a:t>INA</a:t>
            </a:r>
            <a:r>
              <a:rPr kumimoji="1" lang="ja-JP" altLang="en-US" sz="1200" dirty="0"/>
              <a:t>セミナーハウス</a:t>
            </a:r>
            <a:endParaRPr kumimoji="1" lang="en-US" altLang="ja-JP" sz="1200" dirty="0"/>
          </a:p>
          <a:p>
            <a:pPr algn="ctr"/>
            <a:r>
              <a:rPr kumimoji="1" lang="en-US" altLang="ja-JP" sz="1200" dirty="0"/>
              <a:t>Google</a:t>
            </a:r>
            <a:r>
              <a:rPr kumimoji="1" lang="ja-JP" altLang="en-US" sz="1200" dirty="0"/>
              <a:t>マップ</a:t>
            </a: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A09DCD0F-1A11-DB34-823D-6CEDB5F44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531" r="27472" b="11839"/>
          <a:stretch/>
        </p:blipFill>
        <p:spPr>
          <a:xfrm>
            <a:off x="4689634" y="5990487"/>
            <a:ext cx="2168366" cy="1366887"/>
          </a:xfrm>
          <a:prstGeom prst="rect">
            <a:avLst/>
          </a:prstGeom>
        </p:spPr>
      </p:pic>
      <p:pic>
        <p:nvPicPr>
          <p:cNvPr id="44" name="図 43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A8965CE-5C5D-FA90-69B4-4CB72AFC1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03" y="7440958"/>
            <a:ext cx="880367" cy="880367"/>
          </a:xfrm>
          <a:prstGeom prst="rect">
            <a:avLst/>
          </a:prstGeom>
        </p:spPr>
      </p:pic>
      <p:pic>
        <p:nvPicPr>
          <p:cNvPr id="11" name="図 10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3FAD9DC-4085-D007-5836-9F6692148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b="38569"/>
          <a:stretch/>
        </p:blipFill>
        <p:spPr>
          <a:xfrm>
            <a:off x="-5614" y="1593616"/>
            <a:ext cx="6858000" cy="4066204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1CF8E70-541F-CA18-8A90-4FEC2165F5D5}"/>
              </a:ext>
            </a:extLst>
          </p:cNvPr>
          <p:cNvCxnSpPr>
            <a:cxnSpLocks/>
          </p:cNvCxnSpPr>
          <p:nvPr/>
        </p:nvCxnSpPr>
        <p:spPr>
          <a:xfrm>
            <a:off x="-5614" y="5659820"/>
            <a:ext cx="6858001" cy="0"/>
          </a:xfrm>
          <a:prstGeom prst="line">
            <a:avLst/>
          </a:prstGeom>
          <a:ln w="28575">
            <a:solidFill>
              <a:srgbClr val="1D12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6C29A22-37CF-278F-EBBB-B19AC002FF12}"/>
              </a:ext>
            </a:extLst>
          </p:cNvPr>
          <p:cNvSpPr txBox="1"/>
          <p:nvPr/>
        </p:nvSpPr>
        <p:spPr>
          <a:xfrm>
            <a:off x="5540" y="1590759"/>
            <a:ext cx="685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≪主催≫　株式会社 いとう</a:t>
            </a:r>
            <a:endParaRPr kumimoji="1" lang="en-US" altLang="ja-JP" sz="2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kumimoji="1" lang="ja-JP" altLang="en-US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≪協催≫　一般社団法人 長野県測量設計業協会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3CEA2CC-A3BB-82FB-21D5-FA7B81E6FA45}"/>
              </a:ext>
            </a:extLst>
          </p:cNvPr>
          <p:cNvGrpSpPr/>
          <p:nvPr/>
        </p:nvGrpSpPr>
        <p:grpSpPr>
          <a:xfrm>
            <a:off x="-5542" y="8404910"/>
            <a:ext cx="6858001" cy="1486911"/>
            <a:chOff x="-5542" y="8404910"/>
            <a:chExt cx="6858001" cy="1486911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06AC1335-E56C-1F0F-96B4-EC77D9450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50000"/>
            </a:blip>
            <a:srcRect l="11799" t="11740"/>
            <a:stretch/>
          </p:blipFill>
          <p:spPr>
            <a:xfrm>
              <a:off x="4274436" y="8416019"/>
              <a:ext cx="1201592" cy="1454899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8FB9C7D7-B512-4EC7-CDB2-A6556DC9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</a:blip>
            <a:srcRect l="32552" r="16958"/>
            <a:stretch/>
          </p:blipFill>
          <p:spPr>
            <a:xfrm>
              <a:off x="5476028" y="8416019"/>
              <a:ext cx="1305191" cy="1454071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1AA35FA-09B3-3B34-4668-C220C4F7251C}"/>
                </a:ext>
              </a:extLst>
            </p:cNvPr>
            <p:cNvSpPr txBox="1"/>
            <p:nvPr/>
          </p:nvSpPr>
          <p:spPr>
            <a:xfrm>
              <a:off x="4262089" y="8427442"/>
              <a:ext cx="250300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1200" b="1" dirty="0"/>
                <a:t>現場写真フォトコンテスト</a:t>
              </a:r>
              <a:endParaRPr kumimoji="1" lang="en-US" altLang="ja-JP" sz="1200" b="1" dirty="0"/>
            </a:p>
            <a:p>
              <a:pPr algn="ctr"/>
              <a:r>
                <a:rPr kumimoji="1" lang="en-US" altLang="ja-JP" sz="1200" b="1" dirty="0">
                  <a:highlight>
                    <a:srgbClr val="FFFF00"/>
                  </a:highlight>
                </a:rPr>
                <a:t>『</a:t>
              </a:r>
              <a:r>
                <a:rPr kumimoji="1" lang="ja-JP" altLang="en-US" sz="1200" b="1" dirty="0">
                  <a:highlight>
                    <a:srgbClr val="FFFF00"/>
                  </a:highlight>
                </a:rPr>
                <a:t>測量機と現場のカッコいい</a:t>
              </a:r>
              <a:r>
                <a:rPr kumimoji="1" lang="en-US" altLang="ja-JP" sz="1200" b="1" dirty="0">
                  <a:highlight>
                    <a:srgbClr val="FFFF00"/>
                  </a:highlight>
                </a:rPr>
                <a:t>』</a:t>
              </a:r>
            </a:p>
            <a:p>
              <a:pPr algn="ctr"/>
              <a:r>
                <a:rPr kumimoji="1" lang="ja-JP" altLang="en-US" sz="1200" b="1" dirty="0">
                  <a:highlight>
                    <a:srgbClr val="FFFF00"/>
                  </a:highlight>
                </a:rPr>
                <a:t>を伝えたい</a:t>
              </a:r>
              <a:endParaRPr kumimoji="1" lang="en-US" altLang="ja-JP" sz="1200" b="1" dirty="0"/>
            </a:p>
            <a:p>
              <a:endParaRPr kumimoji="1" lang="en-US" altLang="ja-JP" sz="1200" b="1" dirty="0"/>
            </a:p>
            <a:p>
              <a:r>
                <a:rPr kumimoji="1" lang="ja-JP" altLang="en-US" sz="1200" b="1" dirty="0"/>
                <a:t>会場で優秀作品を展示します。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たくさんのご応募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　　　　ありがとうございました。</a:t>
              </a: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460ADA5C-BA5C-BC5E-3BE5-BF43821A03AE}"/>
                </a:ext>
              </a:extLst>
            </p:cNvPr>
            <p:cNvSpPr txBox="1"/>
            <p:nvPr/>
          </p:nvSpPr>
          <p:spPr>
            <a:xfrm>
              <a:off x="4219303" y="8539147"/>
              <a:ext cx="2610434" cy="1352674"/>
            </a:xfrm>
            <a:prstGeom prst="rect">
              <a:avLst/>
            </a:prstGeom>
          </p:spPr>
          <p:txBody>
            <a:bodyPr lIns="84000" tIns="84000" rIns="84000" bIns="84000" rtlCol="0" anchor="ctr"/>
            <a:lstStyle/>
            <a:p>
              <a:pPr algn="ctr">
                <a:lnSpc>
                  <a:spcPts val="1097"/>
                </a:lnSpc>
              </a:pPr>
              <a:endParaRPr/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632922E-AB57-932B-5891-A47CF326D2FA}"/>
                </a:ext>
              </a:extLst>
            </p:cNvPr>
            <p:cNvCxnSpPr>
              <a:cxnSpLocks/>
            </p:cNvCxnSpPr>
            <p:nvPr/>
          </p:nvCxnSpPr>
          <p:spPr>
            <a:xfrm>
              <a:off x="-5542" y="8404910"/>
              <a:ext cx="6858001" cy="0"/>
            </a:xfrm>
            <a:prstGeom prst="line">
              <a:avLst/>
            </a:prstGeom>
            <a:ln w="28575">
              <a:solidFill>
                <a:srgbClr val="1D12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EAEB0F5-D83D-FB60-E02D-91B893C9611E}"/>
                </a:ext>
              </a:extLst>
            </p:cNvPr>
            <p:cNvSpPr txBox="1"/>
            <p:nvPr/>
          </p:nvSpPr>
          <p:spPr>
            <a:xfrm>
              <a:off x="0" y="8412054"/>
              <a:ext cx="4319356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/>
                <a:t>7</a:t>
              </a:r>
              <a:r>
                <a:rPr kumimoji="1" lang="ja-JP" altLang="en-US" sz="1200" b="1" dirty="0"/>
                <a:t>月</a:t>
              </a:r>
              <a:r>
                <a:rPr kumimoji="1" lang="en-US" altLang="ja-JP" sz="1200" b="1" dirty="0"/>
                <a:t>29</a:t>
              </a:r>
              <a:r>
                <a:rPr kumimoji="1" lang="ja-JP" altLang="en-US" sz="1200" b="1" dirty="0"/>
                <a:t>日</a:t>
              </a:r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火</a:t>
              </a:r>
              <a:r>
                <a:rPr kumimoji="1" lang="en-US" altLang="ja-JP" sz="1200" b="1" dirty="0"/>
                <a:t>)-8</a:t>
              </a:r>
              <a:r>
                <a:rPr kumimoji="1" lang="ja-JP" altLang="en-US" sz="1200" b="1" dirty="0"/>
                <a:t>月</a:t>
              </a:r>
              <a:r>
                <a:rPr kumimoji="1" lang="en-US" altLang="ja-JP" sz="1200" b="1" dirty="0"/>
                <a:t>1</a:t>
              </a:r>
              <a:r>
                <a:rPr kumimoji="1" lang="ja-JP" altLang="en-US" sz="1200" b="1" dirty="0"/>
                <a:t>日</a:t>
              </a:r>
              <a:r>
                <a:rPr kumimoji="1" lang="en-US" altLang="ja-JP" sz="1200" b="1" dirty="0"/>
                <a:t>(</a:t>
              </a:r>
              <a:r>
                <a:rPr kumimoji="1" lang="ja-JP" altLang="en-US" sz="1200" b="1" dirty="0"/>
                <a:t>金</a:t>
              </a:r>
              <a:r>
                <a:rPr kumimoji="1" lang="en-US" altLang="ja-JP" sz="1200" b="1" dirty="0"/>
                <a:t>)</a:t>
              </a:r>
              <a:r>
                <a:rPr kumimoji="1" lang="ja-JP" altLang="en-US" sz="1200" b="1" dirty="0"/>
                <a:t>まで</a:t>
              </a:r>
              <a:r>
                <a:rPr kumimoji="1" lang="en-US" altLang="ja-JP" sz="1400" b="1" dirty="0"/>
                <a:t>4</a:t>
              </a:r>
              <a:r>
                <a:rPr kumimoji="1" lang="ja-JP" altLang="en-US" sz="1200" b="1" dirty="0"/>
                <a:t>会場にて</a:t>
              </a:r>
              <a:r>
                <a:rPr kumimoji="1" lang="en-US" altLang="ja-JP" sz="1400" b="1" dirty="0"/>
                <a:t>ITOH</a:t>
              </a:r>
              <a:r>
                <a:rPr kumimoji="1" lang="ja-JP" altLang="en-US" sz="1200" b="1" dirty="0"/>
                <a:t>フェア</a:t>
              </a:r>
              <a:r>
                <a:rPr kumimoji="1" lang="en-US" altLang="ja-JP" sz="1400" b="1" dirty="0"/>
                <a:t>2025</a:t>
              </a:r>
              <a:r>
                <a:rPr kumimoji="1" lang="ja-JP" altLang="en-US" sz="1200" b="1" dirty="0"/>
                <a:t>を</a:t>
              </a:r>
              <a:endParaRPr kumimoji="1" lang="en-US" altLang="ja-JP" sz="1200" b="1" dirty="0"/>
            </a:p>
            <a:p>
              <a:r>
                <a:rPr kumimoji="1" lang="ja-JP" altLang="en-US" sz="1200" b="1" dirty="0"/>
                <a:t>開催致します。ご来場予定のお客様は、</a:t>
              </a:r>
              <a:r>
                <a:rPr kumimoji="1" lang="ja-JP" altLang="en-US" sz="1200" b="1" dirty="0">
                  <a:solidFill>
                    <a:srgbClr val="FF0000"/>
                  </a:solidFill>
                </a:rPr>
                <a:t>事前登録</a:t>
              </a:r>
              <a:r>
                <a:rPr kumimoji="1" lang="ja-JP" altLang="en-US" sz="1200" b="1" dirty="0"/>
                <a:t>にご協力いただきますよう、よろしくお願い致します。</a:t>
              </a:r>
              <a:endParaRPr kumimoji="1" lang="en-US" altLang="ja-JP" sz="1200" b="1" dirty="0"/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29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火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北信会場　ホテル国際</a:t>
              </a:r>
              <a:r>
                <a:rPr kumimoji="1" lang="en-US" altLang="ja-JP" sz="1200" dirty="0"/>
                <a:t>21</a:t>
              </a:r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30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水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東信会場　ラ・ヴェリテ</a:t>
              </a:r>
              <a:endParaRPr kumimoji="1" lang="en-US" altLang="ja-JP" sz="1200" dirty="0"/>
            </a:p>
            <a:p>
              <a:r>
                <a:rPr kumimoji="1" lang="en-US" altLang="ja-JP" sz="1200" dirty="0"/>
                <a:t>7</a:t>
              </a:r>
              <a:r>
                <a:rPr kumimoji="1" lang="ja-JP" altLang="en-US" sz="1200" dirty="0"/>
                <a:t>月</a:t>
              </a:r>
              <a:r>
                <a:rPr kumimoji="1" lang="en-US" altLang="ja-JP" sz="1200" dirty="0"/>
                <a:t>31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木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中信会場　スイス村サンモリッツ</a:t>
              </a:r>
              <a:endParaRPr kumimoji="1" lang="en-US" altLang="ja-JP" sz="1200" dirty="0"/>
            </a:p>
            <a:p>
              <a:r>
                <a:rPr kumimoji="1" lang="en-US" altLang="ja-JP" sz="1200" dirty="0"/>
                <a:t>8</a:t>
              </a:r>
              <a:r>
                <a:rPr kumimoji="1" lang="ja-JP" altLang="en-US" sz="1200" dirty="0"/>
                <a:t>月  </a:t>
              </a:r>
              <a:r>
                <a:rPr kumimoji="1" lang="en-US" altLang="ja-JP" sz="1200" dirty="0"/>
                <a:t>1</a:t>
              </a:r>
              <a:r>
                <a:rPr kumimoji="1" lang="ja-JP" altLang="en-US" sz="1200" dirty="0"/>
                <a:t>日</a:t>
              </a:r>
              <a:r>
                <a:rPr kumimoji="1" lang="en-US" altLang="ja-JP" sz="1200" dirty="0"/>
                <a:t>(</a:t>
              </a:r>
              <a:r>
                <a:rPr kumimoji="1" lang="ja-JP" altLang="en-US" sz="1200" dirty="0"/>
                <a:t>金</a:t>
              </a:r>
              <a:r>
                <a:rPr kumimoji="1" lang="en-US" altLang="ja-JP" sz="1200" dirty="0"/>
                <a:t>)</a:t>
              </a:r>
              <a:r>
                <a:rPr kumimoji="1" lang="ja-JP" altLang="en-US" sz="1200" dirty="0"/>
                <a:t>　南信会場　信州</a:t>
              </a:r>
              <a:r>
                <a:rPr kumimoji="1" lang="en-US" altLang="ja-JP" sz="1200" dirty="0"/>
                <a:t>INA</a:t>
              </a:r>
              <a:r>
                <a:rPr kumimoji="1" lang="ja-JP" altLang="en-US" sz="1200" dirty="0"/>
                <a:t>セミナーハウス</a:t>
              </a:r>
              <a:endParaRPr kumimoji="1" lang="en-US" altLang="ja-JP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516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1B0A632-ED21-8922-995A-947DD97D28ED}"/>
              </a:ext>
            </a:extLst>
          </p:cNvPr>
          <p:cNvSpPr/>
          <p:nvPr/>
        </p:nvSpPr>
        <p:spPr>
          <a:xfrm>
            <a:off x="0" y="24796"/>
            <a:ext cx="6858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セミナー情報</a:t>
            </a:r>
            <a:r>
              <a:rPr lang="en-US" altLang="ja-JP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/</a:t>
            </a:r>
            <a:r>
              <a:rPr lang="ja-JP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D12AE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会場スケジュール</a:t>
            </a:r>
            <a:endParaRPr lang="en-US" altLang="ja-JP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D12A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F9BE79-DDFF-CD01-D842-3DB55D25C5D8}"/>
              </a:ext>
            </a:extLst>
          </p:cNvPr>
          <p:cNvSpPr txBox="1"/>
          <p:nvPr/>
        </p:nvSpPr>
        <p:spPr>
          <a:xfrm>
            <a:off x="0" y="8584978"/>
            <a:ext cx="685291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highlight>
                  <a:srgbClr val="FFFF00"/>
                </a:highlight>
              </a:rPr>
              <a:t>【</a:t>
            </a:r>
            <a:r>
              <a:rPr kumimoji="1" lang="ja-JP" altLang="en-US" sz="1100" b="1" dirty="0">
                <a:highlight>
                  <a:srgbClr val="FFFF00"/>
                </a:highlight>
              </a:rPr>
              <a:t>土木</a:t>
            </a:r>
            <a:r>
              <a:rPr kumimoji="1" lang="en-US" altLang="ja-JP" sz="1100" b="1" dirty="0">
                <a:highlight>
                  <a:srgbClr val="FFFF00"/>
                </a:highlight>
              </a:rPr>
              <a:t>CPDS</a:t>
            </a:r>
            <a:r>
              <a:rPr kumimoji="1" lang="ja-JP" altLang="en-US" sz="1100" b="1" dirty="0">
                <a:highlight>
                  <a:srgbClr val="FFFF00"/>
                </a:highlight>
              </a:rPr>
              <a:t>について</a:t>
            </a:r>
            <a:r>
              <a:rPr kumimoji="1" lang="en-US" altLang="ja-JP" sz="1100" b="1" dirty="0">
                <a:highlight>
                  <a:srgbClr val="FFFF00"/>
                </a:highlight>
              </a:rPr>
              <a:t>】</a:t>
            </a:r>
          </a:p>
          <a:p>
            <a:r>
              <a:rPr lang="ja-JP" altLang="en-US" sz="1100" b="1" dirty="0"/>
              <a:t>弊社にて受講証明書を発行します。学習履歴の申請は受講者の方に各々で行っていただきます。</a:t>
            </a:r>
            <a:endParaRPr lang="en-US" altLang="ja-JP" sz="1100" b="1" dirty="0"/>
          </a:p>
          <a:p>
            <a:endParaRPr lang="en-US" altLang="ja-JP" sz="600" b="1" dirty="0"/>
          </a:p>
          <a:p>
            <a:r>
              <a:rPr kumimoji="1" lang="ja-JP" altLang="en-US" sz="1100" b="1" dirty="0">
                <a:highlight>
                  <a:srgbClr val="FFFF00"/>
                </a:highlight>
              </a:rPr>
              <a:t>本人確認ができるよう以下のものをご持参</a:t>
            </a:r>
            <a:r>
              <a:rPr kumimoji="1" lang="ja-JP" altLang="en-US" sz="1100" b="1" dirty="0"/>
              <a:t>をお願いします。</a:t>
            </a:r>
            <a:endParaRPr kumimoji="1" lang="en-US" altLang="ja-JP" sz="1100" b="1" dirty="0"/>
          </a:p>
          <a:p>
            <a:r>
              <a:rPr kumimoji="1" lang="ja-JP" altLang="en-US" sz="1100" b="1" dirty="0"/>
              <a:t>顔写真付きの</a:t>
            </a:r>
            <a:r>
              <a:rPr kumimoji="1" lang="en-US" altLang="ja-JP" sz="1100" b="1" dirty="0"/>
              <a:t>CPDS</a:t>
            </a:r>
            <a:r>
              <a:rPr kumimoji="1" lang="ja-JP" altLang="en-US" sz="1100" b="1" dirty="0"/>
              <a:t>技術者データ</a:t>
            </a:r>
            <a:r>
              <a:rPr kumimoji="1" lang="en-US" altLang="ja-JP" sz="1100" b="1" dirty="0"/>
              <a:t>(QR</a:t>
            </a:r>
            <a:r>
              <a:rPr kumimoji="1" lang="ja-JP" altLang="en-US" sz="1100" b="1" dirty="0"/>
              <a:t>コード</a:t>
            </a:r>
            <a:r>
              <a:rPr kumimoji="1" lang="en-US" altLang="ja-JP" sz="1100" b="1" dirty="0"/>
              <a:t>)</a:t>
            </a:r>
            <a:r>
              <a:rPr kumimoji="1" lang="ja-JP" altLang="en-US" sz="1100" b="1" dirty="0"/>
              <a:t>、運転免許証などの本人確認が出来るもの</a:t>
            </a:r>
            <a:endParaRPr kumimoji="1" lang="en-US" altLang="ja-JP" sz="1100" b="1" dirty="0"/>
          </a:p>
          <a:p>
            <a:endParaRPr kumimoji="1" lang="en-US" altLang="ja-JP" sz="600" b="1" dirty="0"/>
          </a:p>
          <a:p>
            <a:r>
              <a:rPr kumimoji="1" lang="ja-JP" altLang="en-US" sz="1100" b="1" dirty="0"/>
              <a:t>ユニット取得状況は</a:t>
            </a:r>
            <a:r>
              <a:rPr kumimoji="1" lang="en-US" altLang="ja-JP" sz="1100" b="1" dirty="0"/>
              <a:t>(</a:t>
            </a:r>
            <a:r>
              <a:rPr kumimoji="1" lang="ja-JP" altLang="en-US" sz="1100" b="1" dirty="0"/>
              <a:t>一社</a:t>
            </a:r>
            <a:r>
              <a:rPr kumimoji="1" lang="en-US" altLang="ja-JP" sz="1100" b="1" dirty="0"/>
              <a:t>)</a:t>
            </a:r>
            <a:r>
              <a:rPr kumimoji="1" lang="ja-JP" altLang="en-US" sz="1100" b="1" dirty="0"/>
              <a:t>全国土木施工管理技士会連合会のホームページにログイン後、 確認できます。</a:t>
            </a:r>
            <a:r>
              <a:rPr kumimoji="1" lang="en-US" altLang="ja-JP" sz="1100" b="1" dirty="0"/>
              <a:t>URL (</a:t>
            </a:r>
            <a:r>
              <a:rPr kumimoji="1" lang="en-US" altLang="ja-JP" sz="1100" b="1" dirty="0">
                <a:hlinkClick r:id="rId2"/>
              </a:rPr>
              <a:t>https://www.ejcm.or.jp/</a:t>
            </a:r>
            <a:r>
              <a:rPr kumimoji="1" lang="en-US" altLang="ja-JP" sz="1100" b="1" dirty="0"/>
              <a:t>)</a:t>
            </a:r>
            <a:r>
              <a:rPr kumimoji="1" lang="ja-JP" altLang="en-US" sz="1100" b="1" dirty="0"/>
              <a:t>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ED5D21A-E278-AF73-28D9-43FE1A11D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" y="461817"/>
            <a:ext cx="6852916" cy="812316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7F725B-CBFD-D81E-A577-330D35249DE4}"/>
              </a:ext>
            </a:extLst>
          </p:cNvPr>
          <p:cNvSpPr txBox="1"/>
          <p:nvPr/>
        </p:nvSpPr>
        <p:spPr>
          <a:xfrm>
            <a:off x="1422400" y="1378466"/>
            <a:ext cx="3429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/>
              <a:t>ジオスぺーシャル事業部 マーケティング部 東日本営業統括課 関東・中部エリア営業グループ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222CC9-C7B6-54E2-5C14-83248C8EA8AD}"/>
              </a:ext>
            </a:extLst>
          </p:cNvPr>
          <p:cNvSpPr txBox="1"/>
          <p:nvPr/>
        </p:nvSpPr>
        <p:spPr>
          <a:xfrm>
            <a:off x="4991100" y="1321022"/>
            <a:ext cx="172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/>
              <a:t>松本　健太郎 様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F67A6D-4109-78AD-0016-222391FAC952}"/>
              </a:ext>
            </a:extLst>
          </p:cNvPr>
          <p:cNvSpPr txBox="1"/>
          <p:nvPr/>
        </p:nvSpPr>
        <p:spPr>
          <a:xfrm>
            <a:off x="4991100" y="3995741"/>
            <a:ext cx="1727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/>
              <a:t>石田　正和 様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70B4D1-BBB9-E32B-0AAF-A9DB26A8554C}"/>
              </a:ext>
            </a:extLst>
          </p:cNvPr>
          <p:cNvSpPr txBox="1"/>
          <p:nvPr/>
        </p:nvSpPr>
        <p:spPr>
          <a:xfrm>
            <a:off x="1559558" y="4143304"/>
            <a:ext cx="3429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dirty="0"/>
              <a:t>北関東営業所 長野オフィス　リーダー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1ED5BE-363C-DF6E-253B-824C591FB363}"/>
              </a:ext>
            </a:extLst>
          </p:cNvPr>
          <p:cNvSpPr txBox="1"/>
          <p:nvPr/>
        </p:nvSpPr>
        <p:spPr>
          <a:xfrm>
            <a:off x="1422400" y="1986305"/>
            <a:ext cx="5158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当たり前になりつつある</a:t>
            </a:r>
            <a:r>
              <a:rPr kumimoji="1" lang="en-US" altLang="ja-JP" sz="1200" dirty="0"/>
              <a:t>LiDAR</a:t>
            </a:r>
            <a:r>
              <a:rPr kumimoji="1" lang="ja-JP" altLang="en-US" sz="1200" dirty="0"/>
              <a:t> </a:t>
            </a:r>
            <a:r>
              <a:rPr kumimoji="1" lang="en-US" altLang="ja-JP" sz="1200" dirty="0"/>
              <a:t>SLAM</a:t>
            </a:r>
            <a:r>
              <a:rPr kumimoji="1" lang="ja-JP" altLang="en-US" sz="1200" dirty="0"/>
              <a:t>。しかしその使い方や要求精度・運用コストなどは各社様々。お客様が抱える現場と業務の実情、人員などコストを鑑みてどのような</a:t>
            </a:r>
            <a:r>
              <a:rPr kumimoji="1" lang="en-US" altLang="ja-JP" sz="1200" dirty="0"/>
              <a:t>SLAM</a:t>
            </a:r>
            <a:r>
              <a:rPr kumimoji="1" lang="ja-JP" altLang="en-US" sz="1200" dirty="0"/>
              <a:t>を選べば良いのかご提案します。また昨今点群データが重すぎる、共有する方法への模索が続く中、あらたなクラウドソリューションにより新ビジネスモデルを創造します。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FCA3C62-739E-8547-977B-68D677A497BC}"/>
              </a:ext>
            </a:extLst>
          </p:cNvPr>
          <p:cNvSpPr txBox="1"/>
          <p:nvPr/>
        </p:nvSpPr>
        <p:spPr>
          <a:xfrm>
            <a:off x="1422400" y="4737144"/>
            <a:ext cx="515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2025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4</a:t>
            </a:r>
            <a:r>
              <a:rPr kumimoji="1" lang="ja-JP" altLang="en-US" sz="1200" dirty="0"/>
              <a:t>月施行のジオイド</a:t>
            </a:r>
            <a:r>
              <a:rPr kumimoji="1" lang="en-US" altLang="ja-JP" sz="1200" dirty="0"/>
              <a:t>2024</a:t>
            </a:r>
            <a:r>
              <a:rPr kumimoji="1" lang="ja-JP" altLang="en-US" sz="1200" dirty="0"/>
              <a:t>の概要や福井コンピュータの対応について講習いたします。また現場端末を使った作業効率化に特化した商材のご紹介、業務</a:t>
            </a:r>
            <a:r>
              <a:rPr kumimoji="1" lang="en-US" altLang="ja-JP" sz="1200" dirty="0"/>
              <a:t>DX</a:t>
            </a:r>
            <a:r>
              <a:rPr kumimoji="1" lang="ja-JP" altLang="en-US" sz="1200" dirty="0"/>
              <a:t>を推進する内容をご紹介します。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9BB9D6F-220F-90C3-DD91-7A17564B1170}"/>
              </a:ext>
            </a:extLst>
          </p:cNvPr>
          <p:cNvSpPr txBox="1"/>
          <p:nvPr/>
        </p:nvSpPr>
        <p:spPr>
          <a:xfrm>
            <a:off x="1422400" y="7411863"/>
            <a:ext cx="51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お手持ちのスマホが万能測量機に早変わり！これぞ業務</a:t>
            </a:r>
            <a:r>
              <a:rPr kumimoji="1" lang="en-US" altLang="ja-JP" sz="1200" dirty="0"/>
              <a:t>DX</a:t>
            </a:r>
            <a:r>
              <a:rPr kumimoji="1" lang="ja-JP" altLang="en-US" sz="1200" dirty="0"/>
              <a:t>を推進する作業端末のご紹介です。現場でこれが出来たら良いのになーを実現した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台。位置出しから、</a:t>
            </a:r>
            <a:r>
              <a:rPr kumimoji="1" lang="en-US" altLang="ja-JP" sz="1200" dirty="0"/>
              <a:t>AR</a:t>
            </a:r>
            <a:r>
              <a:rPr kumimoji="1" lang="ja-JP" altLang="en-US" sz="1200" dirty="0"/>
              <a:t>、逆打ち誘導から、</a:t>
            </a:r>
            <a:r>
              <a:rPr kumimoji="1" lang="en-US" altLang="ja-JP" sz="1200" dirty="0"/>
              <a:t>LiDAR</a:t>
            </a:r>
            <a:r>
              <a:rPr kumimoji="1" lang="ja-JP" altLang="en-US" sz="1200" dirty="0"/>
              <a:t>までを網羅します。</a:t>
            </a:r>
            <a:r>
              <a:rPr kumimoji="1" lang="en-US" altLang="ja-JP" sz="1200" dirty="0"/>
              <a:t>iPhone</a:t>
            </a:r>
            <a:r>
              <a:rPr kumimoji="1" lang="ja-JP" altLang="en-US" sz="1200" dirty="0"/>
              <a:t>が万能測量機に変身します。</a:t>
            </a:r>
          </a:p>
        </p:txBody>
      </p:sp>
    </p:spTree>
    <p:extLst>
      <p:ext uri="{BB962C8B-B14F-4D97-AF65-F5344CB8AC3E}">
        <p14:creationId xmlns:p14="http://schemas.microsoft.com/office/powerpoint/2010/main" val="871234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22621</TotalTime>
  <Words>1026</Words>
  <Application>Microsoft Office PowerPoint</Application>
  <PresentationFormat>A4 210 x 297 mm</PresentationFormat>
  <Paragraphs>150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山木 保明</dc:creator>
  <cp:lastModifiedBy>横山 公一郎</cp:lastModifiedBy>
  <cp:revision>6</cp:revision>
  <cp:lastPrinted>2025-05-29T08:38:00Z</cp:lastPrinted>
  <dcterms:created xsi:type="dcterms:W3CDTF">2023-05-15T23:10:19Z</dcterms:created>
  <dcterms:modified xsi:type="dcterms:W3CDTF">2025-06-09T01:33:39Z</dcterms:modified>
</cp:coreProperties>
</file>